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ECFF"/>
    <a:srgbClr val="9966FF"/>
    <a:srgbClr val="EBF472"/>
    <a:srgbClr val="FFFF66"/>
    <a:srgbClr val="FFCCCC"/>
    <a:srgbClr val="FFFF99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28" y="-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C9A2C-637B-42A1-83B5-655C91D2DE7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F122C2-4482-4D8D-97B7-1115B664461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делегирова-ния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полномочий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D207A3E-662D-44C1-B4AA-7A2CC308900B}" type="parTrans" cxnId="{80024C87-3C57-47B0-87F2-6DBE67E8EECD}">
      <dgm:prSet/>
      <dgm:spPr/>
      <dgm:t>
        <a:bodyPr/>
        <a:lstStyle/>
        <a:p>
          <a:endParaRPr lang="ru-RU"/>
        </a:p>
      </dgm:t>
    </dgm:pt>
    <dgm:pt modelId="{CAC340F7-1E37-46D4-B675-8D8E678DFAF1}" type="sibTrans" cxnId="{80024C87-3C57-47B0-87F2-6DBE67E8EECD}">
      <dgm:prSet custT="1"/>
      <dgm:spPr/>
      <dgm:t>
        <a:bodyPr/>
        <a:lstStyle/>
        <a:p>
          <a:r>
            <a:rPr lang="ru-RU" sz="2000" b="1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атмосферы </a:t>
          </a:r>
          <a:r>
            <a:rPr lang="ru-RU" sz="2000" b="1" dirty="0" err="1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сотрудничест-ва</a:t>
          </a:r>
          <a:endParaRPr lang="ru-RU" sz="2000" b="1" dirty="0">
            <a:ln>
              <a:noFill/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F9288A-76ED-43E8-A7D0-9805729B1EE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Учитываю уровень развития коллектива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EB2135E-A747-443A-9F8B-24F8D0A12046}" type="parTrans" cxnId="{E94116DB-F252-4249-AEC5-1C6A5C6EAD92}">
      <dgm:prSet/>
      <dgm:spPr/>
      <dgm:t>
        <a:bodyPr/>
        <a:lstStyle/>
        <a:p>
          <a:endParaRPr lang="ru-RU"/>
        </a:p>
      </dgm:t>
    </dgm:pt>
    <dgm:pt modelId="{522F2C2B-7762-4BA7-931A-6B32F8DCBE56}" type="sibTrans" cxnId="{E94116DB-F252-4249-AEC5-1C6A5C6EAD9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Создание условий для успешной реализации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AD3F721-DF95-43E2-9442-EA3AA5EE93F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Проявление уважения и доверия к работникам школы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CBC92CB-0A3C-4F2D-915B-11DC9391D9C6}" type="parTrans" cxnId="{FFE3D9E4-DC76-48AD-AAD1-8CE99E44C752}">
      <dgm:prSet/>
      <dgm:spPr/>
      <dgm:t>
        <a:bodyPr/>
        <a:lstStyle/>
        <a:p>
          <a:endParaRPr lang="ru-RU"/>
        </a:p>
      </dgm:t>
    </dgm:pt>
    <dgm:pt modelId="{8FE449AC-CB94-4BAB-8C08-FB38889EFC8B}" type="sibTrans" cxnId="{FFE3D9E4-DC76-48AD-AAD1-8CE99E44C752}">
      <dgm:prSet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Индивидуаль-ный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подход к каждому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39CF91D-765F-40EF-A689-66C94A211DAF}" type="pres">
      <dgm:prSet presAssocID="{0BBC9A2C-637B-42A1-83B5-655C91D2DE7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CDCBB8-5CC0-4D3B-9392-0756DD44594C}" type="pres">
      <dgm:prSet presAssocID="{BCF122C2-4482-4D8D-97B7-1115B6644618}" presName="composite" presStyleCnt="0"/>
      <dgm:spPr/>
    </dgm:pt>
    <dgm:pt modelId="{865D8C39-8A58-4E35-A9A2-21E1DE093EBF}" type="pres">
      <dgm:prSet presAssocID="{BCF122C2-4482-4D8D-97B7-1115B6644618}" presName="Parent1" presStyleLbl="node1" presStyleIdx="0" presStyleCnt="6" custScaleX="143253" custLinFactNeighborX="40853" custLinFactNeighborY="-20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1B82F-33DB-4F3B-B248-EAF10BB52E11}" type="pres">
      <dgm:prSet presAssocID="{BCF122C2-4482-4D8D-97B7-1115B66446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EE3FC-18D5-49B2-AE89-DF1631073FB7}" type="pres">
      <dgm:prSet presAssocID="{BCF122C2-4482-4D8D-97B7-1115B6644618}" presName="BalanceSpacing" presStyleCnt="0"/>
      <dgm:spPr/>
    </dgm:pt>
    <dgm:pt modelId="{AAEEB76C-576D-487F-A15D-4C11C5B4A926}" type="pres">
      <dgm:prSet presAssocID="{BCF122C2-4482-4D8D-97B7-1115B6644618}" presName="BalanceSpacing1" presStyleCnt="0"/>
      <dgm:spPr/>
    </dgm:pt>
    <dgm:pt modelId="{D3B979A2-C73D-428F-9E44-2529E64064F5}" type="pres">
      <dgm:prSet presAssocID="{CAC340F7-1E37-46D4-B675-8D8E678DFAF1}" presName="Accent1Text" presStyleLbl="node1" presStyleIdx="1" presStyleCnt="6" custScaleX="146354" custScaleY="99097" custLinFactNeighborX="-2862" custLinFactNeighborY="-8655"/>
      <dgm:spPr/>
      <dgm:t>
        <a:bodyPr/>
        <a:lstStyle/>
        <a:p>
          <a:endParaRPr lang="ru-RU"/>
        </a:p>
      </dgm:t>
    </dgm:pt>
    <dgm:pt modelId="{8DDF3191-6C46-490E-80E3-1BFE36938662}" type="pres">
      <dgm:prSet presAssocID="{CAC340F7-1E37-46D4-B675-8D8E678DFAF1}" presName="spaceBetweenRectangles" presStyleCnt="0"/>
      <dgm:spPr/>
    </dgm:pt>
    <dgm:pt modelId="{BE90BC86-4C2A-41A1-A062-8F62ABF42C90}" type="pres">
      <dgm:prSet presAssocID="{9FF9288A-76ED-43E8-A7D0-9805729B1EEC}" presName="composite" presStyleCnt="0"/>
      <dgm:spPr/>
    </dgm:pt>
    <dgm:pt modelId="{87B5CCCF-E81D-462C-A65A-82AD69AD5125}" type="pres">
      <dgm:prSet presAssocID="{9FF9288A-76ED-43E8-A7D0-9805729B1EEC}" presName="Parent1" presStyleLbl="node1" presStyleIdx="2" presStyleCnt="6" custScaleX="137410" custLinFactX="-63335" custLinFactNeighborX="-100000" custLinFactNeighborY="-15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4E3E6-5ECE-47C0-8FFB-4DF88ABD9DA1}" type="pres">
      <dgm:prSet presAssocID="{9FF9288A-76ED-43E8-A7D0-9805729B1EE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41ED6-4EFC-4FD3-B9A8-8400786ED931}" type="pres">
      <dgm:prSet presAssocID="{9FF9288A-76ED-43E8-A7D0-9805729B1EEC}" presName="BalanceSpacing" presStyleCnt="0"/>
      <dgm:spPr/>
    </dgm:pt>
    <dgm:pt modelId="{23DE2BA8-B4AF-4595-9412-0B73428C74BD}" type="pres">
      <dgm:prSet presAssocID="{9FF9288A-76ED-43E8-A7D0-9805729B1EEC}" presName="BalanceSpacing1" presStyleCnt="0"/>
      <dgm:spPr/>
    </dgm:pt>
    <dgm:pt modelId="{8C5907C0-7B15-44C8-A328-97E189504730}" type="pres">
      <dgm:prSet presAssocID="{522F2C2B-7762-4BA7-931A-6B32F8DCBE56}" presName="Accent1Text" presStyleLbl="node1" presStyleIdx="3" presStyleCnt="6" custScaleX="135691" custLinFactNeighborX="65050" custLinFactNeighborY="2537"/>
      <dgm:spPr/>
      <dgm:t>
        <a:bodyPr/>
        <a:lstStyle/>
        <a:p>
          <a:endParaRPr lang="ru-RU"/>
        </a:p>
      </dgm:t>
    </dgm:pt>
    <dgm:pt modelId="{77F08B3A-7F78-4699-9338-0CB68D6B9F1B}" type="pres">
      <dgm:prSet presAssocID="{522F2C2B-7762-4BA7-931A-6B32F8DCBE56}" presName="spaceBetweenRectangles" presStyleCnt="0"/>
      <dgm:spPr/>
    </dgm:pt>
    <dgm:pt modelId="{8831E4DD-E9D2-438F-80D9-C5C0FC499034}" type="pres">
      <dgm:prSet presAssocID="{5AD3F721-DF95-43E2-9442-EA3AA5EE93F5}" presName="composite" presStyleCnt="0"/>
      <dgm:spPr/>
    </dgm:pt>
    <dgm:pt modelId="{82B75098-20C0-4622-9DFE-307269A32DCD}" type="pres">
      <dgm:prSet presAssocID="{5AD3F721-DF95-43E2-9442-EA3AA5EE93F5}" presName="Parent1" presStyleLbl="node1" presStyleIdx="4" presStyleCnt="6" custScaleX="145069" custLinFactNeighborX="44809" custLinFactNeighborY="1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A1FE6-1D7D-4826-A966-53B81EB40AED}" type="pres">
      <dgm:prSet presAssocID="{5AD3F721-DF95-43E2-9442-EA3AA5EE93F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0E849-C6EF-4EF8-B1AC-ACAA48189E6D}" type="pres">
      <dgm:prSet presAssocID="{5AD3F721-DF95-43E2-9442-EA3AA5EE93F5}" presName="BalanceSpacing" presStyleCnt="0"/>
      <dgm:spPr/>
    </dgm:pt>
    <dgm:pt modelId="{88891252-985F-47BD-8E98-4265BAD12D70}" type="pres">
      <dgm:prSet presAssocID="{5AD3F721-DF95-43E2-9442-EA3AA5EE93F5}" presName="BalanceSpacing1" presStyleCnt="0"/>
      <dgm:spPr/>
    </dgm:pt>
    <dgm:pt modelId="{23C5B5E3-6452-4AAB-90A7-E5B37077B054}" type="pres">
      <dgm:prSet presAssocID="{8FE449AC-CB94-4BAB-8C08-FB38889EFC8B}" presName="Accent1Text" presStyleLbl="node1" presStyleIdx="5" presStyleCnt="6" custScaleX="148520" custLinFactNeighborX="783" custLinFactNeighborY="122"/>
      <dgm:spPr/>
      <dgm:t>
        <a:bodyPr/>
        <a:lstStyle/>
        <a:p>
          <a:endParaRPr lang="ru-RU"/>
        </a:p>
      </dgm:t>
    </dgm:pt>
  </dgm:ptLst>
  <dgm:cxnLst>
    <dgm:cxn modelId="{F6E99557-9AC3-40B2-B836-94DF186E0FCB}" type="presOf" srcId="{8FE449AC-CB94-4BAB-8C08-FB38889EFC8B}" destId="{23C5B5E3-6452-4AAB-90A7-E5B37077B054}" srcOrd="0" destOrd="0" presId="urn:microsoft.com/office/officeart/2008/layout/AlternatingHexagons"/>
    <dgm:cxn modelId="{754ADB88-5621-4F25-A0B2-C04FC0BB5ADB}" type="presOf" srcId="{BCF122C2-4482-4D8D-97B7-1115B6644618}" destId="{865D8C39-8A58-4E35-A9A2-21E1DE093EBF}" srcOrd="0" destOrd="0" presId="urn:microsoft.com/office/officeart/2008/layout/AlternatingHexagons"/>
    <dgm:cxn modelId="{CF03DAF3-E39A-4C8C-AF58-65A91945073E}" type="presOf" srcId="{522F2C2B-7762-4BA7-931A-6B32F8DCBE56}" destId="{8C5907C0-7B15-44C8-A328-97E189504730}" srcOrd="0" destOrd="0" presId="urn:microsoft.com/office/officeart/2008/layout/AlternatingHexagons"/>
    <dgm:cxn modelId="{2DE554E6-3486-4AD7-AC30-393D14EAD3E3}" type="presOf" srcId="{CAC340F7-1E37-46D4-B675-8D8E678DFAF1}" destId="{D3B979A2-C73D-428F-9E44-2529E64064F5}" srcOrd="0" destOrd="0" presId="urn:microsoft.com/office/officeart/2008/layout/AlternatingHexagons"/>
    <dgm:cxn modelId="{5F2F1A7D-517A-43DE-BF0D-2C4D001913FE}" type="presOf" srcId="{0BBC9A2C-637B-42A1-83B5-655C91D2DE71}" destId="{739CF91D-765F-40EF-A689-66C94A211DAF}" srcOrd="0" destOrd="0" presId="urn:microsoft.com/office/officeart/2008/layout/AlternatingHexagons"/>
    <dgm:cxn modelId="{E94116DB-F252-4249-AEC5-1C6A5C6EAD92}" srcId="{0BBC9A2C-637B-42A1-83B5-655C91D2DE71}" destId="{9FF9288A-76ED-43E8-A7D0-9805729B1EEC}" srcOrd="1" destOrd="0" parTransId="{2EB2135E-A747-443A-9F8B-24F8D0A12046}" sibTransId="{522F2C2B-7762-4BA7-931A-6B32F8DCBE56}"/>
    <dgm:cxn modelId="{FFE3D9E4-DC76-48AD-AAD1-8CE99E44C752}" srcId="{0BBC9A2C-637B-42A1-83B5-655C91D2DE71}" destId="{5AD3F721-DF95-43E2-9442-EA3AA5EE93F5}" srcOrd="2" destOrd="0" parTransId="{ECBC92CB-0A3C-4F2D-915B-11DC9391D9C6}" sibTransId="{8FE449AC-CB94-4BAB-8C08-FB38889EFC8B}"/>
    <dgm:cxn modelId="{054D3051-4081-4C74-90D2-01A5F3521A2D}" type="presOf" srcId="{9FF9288A-76ED-43E8-A7D0-9805729B1EEC}" destId="{87B5CCCF-E81D-462C-A65A-82AD69AD5125}" srcOrd="0" destOrd="0" presId="urn:microsoft.com/office/officeart/2008/layout/AlternatingHexagons"/>
    <dgm:cxn modelId="{81997ABC-6F8D-430D-A219-9F0AA17424C9}" type="presOf" srcId="{5AD3F721-DF95-43E2-9442-EA3AA5EE93F5}" destId="{82B75098-20C0-4622-9DFE-307269A32DCD}" srcOrd="0" destOrd="0" presId="urn:microsoft.com/office/officeart/2008/layout/AlternatingHexagons"/>
    <dgm:cxn modelId="{80024C87-3C57-47B0-87F2-6DBE67E8EECD}" srcId="{0BBC9A2C-637B-42A1-83B5-655C91D2DE71}" destId="{BCF122C2-4482-4D8D-97B7-1115B6644618}" srcOrd="0" destOrd="0" parTransId="{AD207A3E-662D-44C1-B4AA-7A2CC308900B}" sibTransId="{CAC340F7-1E37-46D4-B675-8D8E678DFAF1}"/>
    <dgm:cxn modelId="{B1F766EC-8652-4A08-8E5A-C4B808048BDB}" type="presParOf" srcId="{739CF91D-765F-40EF-A689-66C94A211DAF}" destId="{74CDCBB8-5CC0-4D3B-9392-0756DD44594C}" srcOrd="0" destOrd="0" presId="urn:microsoft.com/office/officeart/2008/layout/AlternatingHexagons"/>
    <dgm:cxn modelId="{69E25DC3-E390-464A-97CD-8A01C540F27A}" type="presParOf" srcId="{74CDCBB8-5CC0-4D3B-9392-0756DD44594C}" destId="{865D8C39-8A58-4E35-A9A2-21E1DE093EBF}" srcOrd="0" destOrd="0" presId="urn:microsoft.com/office/officeart/2008/layout/AlternatingHexagons"/>
    <dgm:cxn modelId="{008E5BBE-2E12-4842-AEE3-3384480D8A2F}" type="presParOf" srcId="{74CDCBB8-5CC0-4D3B-9392-0756DD44594C}" destId="{B301B82F-33DB-4F3B-B248-EAF10BB52E11}" srcOrd="1" destOrd="0" presId="urn:microsoft.com/office/officeart/2008/layout/AlternatingHexagons"/>
    <dgm:cxn modelId="{11BA4762-A777-4E61-92C1-18162E0AE480}" type="presParOf" srcId="{74CDCBB8-5CC0-4D3B-9392-0756DD44594C}" destId="{441EE3FC-18D5-49B2-AE89-DF1631073FB7}" srcOrd="2" destOrd="0" presId="urn:microsoft.com/office/officeart/2008/layout/AlternatingHexagons"/>
    <dgm:cxn modelId="{530C3301-C0AD-4C71-BF9C-B5786AC734D0}" type="presParOf" srcId="{74CDCBB8-5CC0-4D3B-9392-0756DD44594C}" destId="{AAEEB76C-576D-487F-A15D-4C11C5B4A926}" srcOrd="3" destOrd="0" presId="urn:microsoft.com/office/officeart/2008/layout/AlternatingHexagons"/>
    <dgm:cxn modelId="{F86C4BDE-8B3B-4A09-AE2D-37A77B1E0683}" type="presParOf" srcId="{74CDCBB8-5CC0-4D3B-9392-0756DD44594C}" destId="{D3B979A2-C73D-428F-9E44-2529E64064F5}" srcOrd="4" destOrd="0" presId="urn:microsoft.com/office/officeart/2008/layout/AlternatingHexagons"/>
    <dgm:cxn modelId="{7660948D-767B-4542-B2C3-A3989339D0E3}" type="presParOf" srcId="{739CF91D-765F-40EF-A689-66C94A211DAF}" destId="{8DDF3191-6C46-490E-80E3-1BFE36938662}" srcOrd="1" destOrd="0" presId="urn:microsoft.com/office/officeart/2008/layout/AlternatingHexagons"/>
    <dgm:cxn modelId="{C1C1E505-C573-4F19-A746-464558DCC050}" type="presParOf" srcId="{739CF91D-765F-40EF-A689-66C94A211DAF}" destId="{BE90BC86-4C2A-41A1-A062-8F62ABF42C90}" srcOrd="2" destOrd="0" presId="urn:microsoft.com/office/officeart/2008/layout/AlternatingHexagons"/>
    <dgm:cxn modelId="{158B6911-852D-4219-825E-8620268F50EE}" type="presParOf" srcId="{BE90BC86-4C2A-41A1-A062-8F62ABF42C90}" destId="{87B5CCCF-E81D-462C-A65A-82AD69AD5125}" srcOrd="0" destOrd="0" presId="urn:microsoft.com/office/officeart/2008/layout/AlternatingHexagons"/>
    <dgm:cxn modelId="{CA810863-5681-4C69-B85B-3A2DBF19C7E6}" type="presParOf" srcId="{BE90BC86-4C2A-41A1-A062-8F62ABF42C90}" destId="{D904E3E6-5ECE-47C0-8FFB-4DF88ABD9DA1}" srcOrd="1" destOrd="0" presId="urn:microsoft.com/office/officeart/2008/layout/AlternatingHexagons"/>
    <dgm:cxn modelId="{F70C529B-92DA-457E-8B51-E50CF81056BE}" type="presParOf" srcId="{BE90BC86-4C2A-41A1-A062-8F62ABF42C90}" destId="{2B841ED6-4EFC-4FD3-B9A8-8400786ED931}" srcOrd="2" destOrd="0" presId="urn:microsoft.com/office/officeart/2008/layout/AlternatingHexagons"/>
    <dgm:cxn modelId="{2AFD06F9-F1AF-490A-BC3D-132391A0FC56}" type="presParOf" srcId="{BE90BC86-4C2A-41A1-A062-8F62ABF42C90}" destId="{23DE2BA8-B4AF-4595-9412-0B73428C74BD}" srcOrd="3" destOrd="0" presId="urn:microsoft.com/office/officeart/2008/layout/AlternatingHexagons"/>
    <dgm:cxn modelId="{1A7BD6AE-627A-436F-B5FE-ED93506FB365}" type="presParOf" srcId="{BE90BC86-4C2A-41A1-A062-8F62ABF42C90}" destId="{8C5907C0-7B15-44C8-A328-97E189504730}" srcOrd="4" destOrd="0" presId="urn:microsoft.com/office/officeart/2008/layout/AlternatingHexagons"/>
    <dgm:cxn modelId="{93982814-A312-4505-B028-8ED1EE1DED8D}" type="presParOf" srcId="{739CF91D-765F-40EF-A689-66C94A211DAF}" destId="{77F08B3A-7F78-4699-9338-0CB68D6B9F1B}" srcOrd="3" destOrd="0" presId="urn:microsoft.com/office/officeart/2008/layout/AlternatingHexagons"/>
    <dgm:cxn modelId="{7E906BE0-8AB5-4EB5-A790-962FBA5B0421}" type="presParOf" srcId="{739CF91D-765F-40EF-A689-66C94A211DAF}" destId="{8831E4DD-E9D2-438F-80D9-C5C0FC499034}" srcOrd="4" destOrd="0" presId="urn:microsoft.com/office/officeart/2008/layout/AlternatingHexagons"/>
    <dgm:cxn modelId="{EEB8E148-E729-45EF-A4FE-1BD8622B2A21}" type="presParOf" srcId="{8831E4DD-E9D2-438F-80D9-C5C0FC499034}" destId="{82B75098-20C0-4622-9DFE-307269A32DCD}" srcOrd="0" destOrd="0" presId="urn:microsoft.com/office/officeart/2008/layout/AlternatingHexagons"/>
    <dgm:cxn modelId="{6B0572DF-63D6-4833-9D35-873368DBC8CC}" type="presParOf" srcId="{8831E4DD-E9D2-438F-80D9-C5C0FC499034}" destId="{BB8A1FE6-1D7D-4826-A966-53B81EB40AED}" srcOrd="1" destOrd="0" presId="urn:microsoft.com/office/officeart/2008/layout/AlternatingHexagons"/>
    <dgm:cxn modelId="{C021CA48-AEBF-4FAF-9829-143E0B1B772F}" type="presParOf" srcId="{8831E4DD-E9D2-438F-80D9-C5C0FC499034}" destId="{E160E849-C6EF-4EF8-B1AC-ACAA48189E6D}" srcOrd="2" destOrd="0" presId="urn:microsoft.com/office/officeart/2008/layout/AlternatingHexagons"/>
    <dgm:cxn modelId="{24E13A5A-0DE9-41FF-9D0C-34CDE6A41DA4}" type="presParOf" srcId="{8831E4DD-E9D2-438F-80D9-C5C0FC499034}" destId="{88891252-985F-47BD-8E98-4265BAD12D70}" srcOrd="3" destOrd="0" presId="urn:microsoft.com/office/officeart/2008/layout/AlternatingHexagons"/>
    <dgm:cxn modelId="{D557AAF6-DB03-44E2-A13F-43659FF764B7}" type="presParOf" srcId="{8831E4DD-E9D2-438F-80D9-C5C0FC499034}" destId="{23C5B5E3-6452-4AAB-90A7-E5B37077B05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D8C39-8A58-4E35-A9A2-21E1DE093EBF}">
      <dsp:nvSpPr>
        <dsp:cNvPr id="0" name=""/>
        <dsp:cNvSpPr/>
      </dsp:nvSpPr>
      <dsp:spPr>
        <a:xfrm rot="5400000">
          <a:off x="4272982" y="-266005"/>
          <a:ext cx="2160005" cy="269201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делегирова-ния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полномочий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455646" y="360002"/>
        <a:ext cx="1794678" cy="1440003"/>
      </dsp:txXfrm>
    </dsp:sp>
    <dsp:sp modelId="{B301B82F-33DB-4F3B-B248-EAF10BB52E11}">
      <dsp:nvSpPr>
        <dsp:cNvPr id="0" name=""/>
        <dsp:cNvSpPr/>
      </dsp:nvSpPr>
      <dsp:spPr>
        <a:xfrm>
          <a:off x="5581899" y="434956"/>
          <a:ext cx="2410566" cy="129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979A2-C73D-428F-9E44-2529E64064F5}">
      <dsp:nvSpPr>
        <dsp:cNvPr id="0" name=""/>
        <dsp:cNvSpPr/>
      </dsp:nvSpPr>
      <dsp:spPr>
        <a:xfrm rot="5400000">
          <a:off x="1431698" y="-304895"/>
          <a:ext cx="2140500" cy="27502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атмосферы </a:t>
          </a:r>
          <a:r>
            <a:rPr lang="ru-RU" sz="2000" b="1" kern="1200" dirty="0" err="1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сотрудничест-ва</a:t>
          </a:r>
          <a:endParaRPr lang="ru-RU" sz="2000" b="1" kern="1200" dirty="0">
            <a:ln>
              <a:noFill/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585185" y="356750"/>
        <a:ext cx="1833527" cy="1427000"/>
      </dsp:txXfrm>
    </dsp:sp>
    <dsp:sp modelId="{87B5CCCF-E81D-462C-A65A-82AD69AD5125}">
      <dsp:nvSpPr>
        <dsp:cNvPr id="0" name=""/>
        <dsp:cNvSpPr/>
      </dsp:nvSpPr>
      <dsp:spPr>
        <a:xfrm rot="5400000">
          <a:off x="211104" y="1591113"/>
          <a:ext cx="2160005" cy="258221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Учитываю уровень развития коллектива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30368" y="2162219"/>
        <a:ext cx="1721477" cy="1440003"/>
      </dsp:txXfrm>
    </dsp:sp>
    <dsp:sp modelId="{D904E3E6-5ECE-47C0-8FFB-4DF88ABD9DA1}">
      <dsp:nvSpPr>
        <dsp:cNvPr id="0" name=""/>
        <dsp:cNvSpPr/>
      </dsp:nvSpPr>
      <dsp:spPr>
        <a:xfrm>
          <a:off x="216445" y="2268369"/>
          <a:ext cx="2332806" cy="129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907C0-7B15-44C8-A328-97E189504730}">
      <dsp:nvSpPr>
        <dsp:cNvPr id="0" name=""/>
        <dsp:cNvSpPr/>
      </dsp:nvSpPr>
      <dsp:spPr>
        <a:xfrm rot="5400000">
          <a:off x="5738575" y="1696214"/>
          <a:ext cx="2160005" cy="254991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Создание условий для успешной реализации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68607" y="2251168"/>
        <a:ext cx="1699941" cy="1440003"/>
      </dsp:txXfrm>
    </dsp:sp>
    <dsp:sp modelId="{82B75098-20C0-4622-9DFE-307269A32DCD}">
      <dsp:nvSpPr>
        <dsp:cNvPr id="0" name=""/>
        <dsp:cNvSpPr/>
      </dsp:nvSpPr>
      <dsp:spPr>
        <a:xfrm rot="5400000">
          <a:off x="4347323" y="3389347"/>
          <a:ext cx="2160005" cy="2726143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Проявление уважения и доверия к работникам школы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518611" y="4032417"/>
        <a:ext cx="1817429" cy="1440003"/>
      </dsp:txXfrm>
    </dsp:sp>
    <dsp:sp modelId="{BB8A1FE6-1D7D-4826-A966-53B81EB40AED}">
      <dsp:nvSpPr>
        <dsp:cNvPr id="0" name=""/>
        <dsp:cNvSpPr/>
      </dsp:nvSpPr>
      <dsp:spPr>
        <a:xfrm>
          <a:off x="5581899" y="4101782"/>
          <a:ext cx="2410566" cy="129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5B5E3-6452-4AAB-90A7-E5B37077B054}">
      <dsp:nvSpPr>
        <dsp:cNvPr id="0" name=""/>
        <dsp:cNvSpPr/>
      </dsp:nvSpPr>
      <dsp:spPr>
        <a:xfrm rot="5400000">
          <a:off x="1490443" y="3356921"/>
          <a:ext cx="2160005" cy="27909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Индивидуаль-ный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подход к каждому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640114" y="4032417"/>
        <a:ext cx="1860663" cy="144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8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1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04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0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4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4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99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2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6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7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5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2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7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2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1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7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66EA8-5ECC-4E24-954C-64007476D6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4DD3-9F92-426E-BD87-7DDA5604E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microsoft.com/office/2007/relationships/hdphoto" Target="../media/hdphoto4.wdp"/><Relationship Id="rId10" Type="http://schemas.microsoft.com/office/2007/relationships/hdphoto" Target="../media/hdphoto17.wdp"/><Relationship Id="rId4" Type="http://schemas.openxmlformats.org/officeDocument/2006/relationships/image" Target="../media/image4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10" Type="http://schemas.microsoft.com/office/2007/relationships/hdphoto" Target="../media/hdphoto18.wdp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1.wdp"/><Relationship Id="rId7" Type="http://schemas.microsoft.com/office/2007/relationships/hdphoto" Target="../media/hdphoto1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microsoft.com/office/2007/relationships/hdphoto" Target="../media/hdphoto4.wdp"/><Relationship Id="rId10" Type="http://schemas.openxmlformats.org/officeDocument/2006/relationships/image" Target="../media/image49.jpeg"/><Relationship Id="rId4" Type="http://schemas.openxmlformats.org/officeDocument/2006/relationships/image" Target="../media/image4.pn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hdphoto" Target="../media/hdphoto1.wdp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microsoft.com/office/2007/relationships/hdphoto" Target="../media/hdphoto1.wdp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microsoft.com/office/2007/relationships/hdphoto" Target="../media/hdphoto4.wdp"/><Relationship Id="rId10" Type="http://schemas.openxmlformats.org/officeDocument/2006/relationships/image" Target="../media/image57.jpeg"/><Relationship Id="rId4" Type="http://schemas.openxmlformats.org/officeDocument/2006/relationships/image" Target="../media/image4.pn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diagramLayout" Target="../diagrams/layout1.xml"/><Relationship Id="rId5" Type="http://schemas.microsoft.com/office/2007/relationships/hdphoto" Target="../media/hdphoto2.wdp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2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9.png"/><Relationship Id="rId17" Type="http://schemas.microsoft.com/office/2007/relationships/hdphoto" Target="../media/hdphoto23.wdp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21.wdp"/><Relationship Id="rId5" Type="http://schemas.microsoft.com/office/2007/relationships/hdphoto" Target="../media/hdphoto2.wdp"/><Relationship Id="rId15" Type="http://schemas.openxmlformats.org/officeDocument/2006/relationships/image" Target="../media/image61.jpeg"/><Relationship Id="rId1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4.jpeg"/><Relationship Id="rId5" Type="http://schemas.microsoft.com/office/2007/relationships/hdphoto" Target="../media/hdphoto2.wdp"/><Relationship Id="rId10" Type="http://schemas.openxmlformats.org/officeDocument/2006/relationships/image" Target="../media/image63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2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microsoft.com/office/2007/relationships/hdphoto" Target="../media/hdphoto1.wdp"/><Relationship Id="rId7" Type="http://schemas.microsoft.com/office/2007/relationships/hdphoto" Target="../media/hdphoto26.wdp"/><Relationship Id="rId12" Type="http://schemas.microsoft.com/office/2007/relationships/hdphoto" Target="../media/hdphoto2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microsoft.com/office/2007/relationships/hdphoto" Target="../media/hdphoto4.wdp"/><Relationship Id="rId10" Type="http://schemas.microsoft.com/office/2007/relationships/hdphoto" Target="../media/hdphoto27.wdp"/><Relationship Id="rId4" Type="http://schemas.openxmlformats.org/officeDocument/2006/relationships/image" Target="../media/image4.png"/><Relationship Id="rId9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microsoft.com/office/2007/relationships/hdphoto" Target="../media/hdphoto29.wdp"/><Relationship Id="rId3" Type="http://schemas.microsoft.com/office/2007/relationships/hdphoto" Target="../media/hdphoto1.wdp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microsoft.com/office/2007/relationships/hdphoto" Target="../media/hdphoto4.wdp"/><Relationship Id="rId10" Type="http://schemas.openxmlformats.org/officeDocument/2006/relationships/image" Target="../media/image74.jpeg"/><Relationship Id="rId4" Type="http://schemas.openxmlformats.org/officeDocument/2006/relationships/image" Target="../media/image4.png"/><Relationship Id="rId9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9.jpeg"/><Relationship Id="rId18" Type="http://schemas.openxmlformats.org/officeDocument/2006/relationships/image" Target="../media/image8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30.wdp"/><Relationship Id="rId17" Type="http://schemas.microsoft.com/office/2007/relationships/hdphoto" Target="../media/hdphoto31.wdp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78.png"/><Relationship Id="rId5" Type="http://schemas.microsoft.com/office/2007/relationships/hdphoto" Target="../media/hdphoto2.wdp"/><Relationship Id="rId15" Type="http://schemas.openxmlformats.org/officeDocument/2006/relationships/image" Target="../media/image81.jpeg"/><Relationship Id="rId10" Type="http://schemas.openxmlformats.org/officeDocument/2006/relationships/image" Target="../media/image77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3.wdp"/><Relationship Id="rId18" Type="http://schemas.openxmlformats.org/officeDocument/2006/relationships/image" Target="../media/image9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5.jpeg"/><Relationship Id="rId17" Type="http://schemas.openxmlformats.org/officeDocument/2006/relationships/image" Target="../media/image89.jpeg"/><Relationship Id="rId2" Type="http://schemas.openxmlformats.org/officeDocument/2006/relationships/image" Target="../media/image1.png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32.wdp"/><Relationship Id="rId5" Type="http://schemas.microsoft.com/office/2007/relationships/hdphoto" Target="../media/hdphoto2.wdp"/><Relationship Id="rId15" Type="http://schemas.openxmlformats.org/officeDocument/2006/relationships/image" Target="../media/image87.jpeg"/><Relationship Id="rId10" Type="http://schemas.openxmlformats.org/officeDocument/2006/relationships/image" Target="../media/image84.jpeg"/><Relationship Id="rId19" Type="http://schemas.microsoft.com/office/2007/relationships/hdphoto" Target="../media/hdphoto34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5.jpeg"/><Relationship Id="rId3" Type="http://schemas.microsoft.com/office/2007/relationships/hdphoto" Target="../media/hdphoto1.wdp"/><Relationship Id="rId7" Type="http://schemas.microsoft.com/office/2007/relationships/hdphoto" Target="../media/hdphoto35.wdp"/><Relationship Id="rId12" Type="http://schemas.openxmlformats.org/officeDocument/2006/relationships/image" Target="../media/image9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jpeg"/><Relationship Id="rId11" Type="http://schemas.microsoft.com/office/2007/relationships/hdphoto" Target="../media/hdphoto37.wdp"/><Relationship Id="rId5" Type="http://schemas.microsoft.com/office/2007/relationships/hdphoto" Target="../media/hdphoto4.wdp"/><Relationship Id="rId15" Type="http://schemas.microsoft.com/office/2007/relationships/hdphoto" Target="../media/hdphoto38.wdp"/><Relationship Id="rId10" Type="http://schemas.openxmlformats.org/officeDocument/2006/relationships/image" Target="../media/image93.jpeg"/><Relationship Id="rId4" Type="http://schemas.openxmlformats.org/officeDocument/2006/relationships/image" Target="../media/image4.png"/><Relationship Id="rId9" Type="http://schemas.microsoft.com/office/2007/relationships/hdphoto" Target="../media/hdphoto36.wdp"/><Relationship Id="rId14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microsoft.com/office/2007/relationships/hdphoto" Target="../media/hdphoto1.wdp"/><Relationship Id="rId7" Type="http://schemas.openxmlformats.org/officeDocument/2006/relationships/image" Target="../media/image9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jpeg"/><Relationship Id="rId5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microsoft.com/office/2007/relationships/hdphoto" Target="../media/hdphoto1.wdp"/><Relationship Id="rId7" Type="http://schemas.openxmlformats.org/officeDocument/2006/relationships/image" Target="../media/image10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microsoft.com/office/2007/relationships/hdphoto" Target="../media/hdphoto1.wdp"/><Relationship Id="rId7" Type="http://schemas.openxmlformats.org/officeDocument/2006/relationships/image" Target="../media/image10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microsoft.com/office/2007/relationships/hdphoto" Target="../media/hdphoto1.wdp"/><Relationship Id="rId7" Type="http://schemas.openxmlformats.org/officeDocument/2006/relationships/image" Target="../media/image10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jpeg"/><Relationship Id="rId11" Type="http://schemas.openxmlformats.org/officeDocument/2006/relationships/image" Target="../media/image111.jpeg"/><Relationship Id="rId5" Type="http://schemas.microsoft.com/office/2007/relationships/hdphoto" Target="../media/hdphoto4.wdp"/><Relationship Id="rId10" Type="http://schemas.microsoft.com/office/2007/relationships/hdphoto" Target="../media/hdphoto39.wdp"/><Relationship Id="rId4" Type="http://schemas.openxmlformats.org/officeDocument/2006/relationships/image" Target="../media/image4.png"/><Relationship Id="rId9" Type="http://schemas.openxmlformats.org/officeDocument/2006/relationships/image" Target="../media/image1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4.jpeg"/><Relationship Id="rId2" Type="http://schemas.openxmlformats.org/officeDocument/2006/relationships/image" Target="../media/image1.png"/><Relationship Id="rId16" Type="http://schemas.microsoft.com/office/2007/relationships/hdphoto" Target="../media/hdphoto40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13.jpeg"/><Relationship Id="rId5" Type="http://schemas.microsoft.com/office/2007/relationships/hdphoto" Target="../media/hdphoto2.wdp"/><Relationship Id="rId15" Type="http://schemas.openxmlformats.org/officeDocument/2006/relationships/image" Target="../media/image117.jpeg"/><Relationship Id="rId10" Type="http://schemas.openxmlformats.org/officeDocument/2006/relationships/image" Target="../media/image112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1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1.wdp"/><Relationship Id="rId17" Type="http://schemas.openxmlformats.org/officeDocument/2006/relationships/image" Target="../media/image123.jpeg"/><Relationship Id="rId2" Type="http://schemas.openxmlformats.org/officeDocument/2006/relationships/image" Target="../media/image1.png"/><Relationship Id="rId16" Type="http://schemas.openxmlformats.org/officeDocument/2006/relationships/image" Target="../media/image1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19.jpeg"/><Relationship Id="rId5" Type="http://schemas.microsoft.com/office/2007/relationships/hdphoto" Target="../media/hdphoto2.wdp"/><Relationship Id="rId15" Type="http://schemas.microsoft.com/office/2007/relationships/hdphoto" Target="../media/hdphoto42.wdp"/><Relationship Id="rId10" Type="http://schemas.openxmlformats.org/officeDocument/2006/relationships/image" Target="../media/image118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2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43.wdp"/><Relationship Id="rId5" Type="http://schemas.microsoft.com/office/2007/relationships/hdphoto" Target="../media/hdphoto2.wdp"/><Relationship Id="rId10" Type="http://schemas.openxmlformats.org/officeDocument/2006/relationships/image" Target="../media/image124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10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11.wdp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microsoft.com/office/2007/relationships/hdphoto" Target="../media/hdphoto13.wdp"/><Relationship Id="rId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microsoft.com/office/2007/relationships/hdphoto" Target="../media/hdphoto15.wdp"/><Relationship Id="rId5" Type="http://schemas.microsoft.com/office/2007/relationships/hdphoto" Target="../media/hdphoto2.wdp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7030A0"/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0356" y="78363"/>
            <a:ext cx="82089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ru-RU" sz="1600" b="1" dirty="0" smtClean="0">
                <a:solidFill>
                  <a:srgbClr val="660066"/>
                </a:solidFill>
                <a:latin typeface="Georgia" pitchFamily="18" charset="0"/>
                <a:cs typeface="Arial" pitchFamily="34" charset="0"/>
              </a:rPr>
              <a:t>Государственное бюджетное образовательное учреждение </a:t>
            </a:r>
          </a:p>
          <a:p>
            <a:pPr algn="ctr" defTabSz="914400">
              <a:lnSpc>
                <a:spcPct val="120000"/>
              </a:lnSpc>
            </a:pPr>
            <a:r>
              <a:rPr lang="ru-RU" sz="1600" b="1" dirty="0" smtClean="0">
                <a:solidFill>
                  <a:srgbClr val="660066"/>
                </a:solidFill>
                <a:latin typeface="Georgia" pitchFamily="18" charset="0"/>
                <a:cs typeface="Arial" pitchFamily="34" charset="0"/>
              </a:rPr>
              <a:t>Луганской Народной Республики                           </a:t>
            </a:r>
          </a:p>
          <a:p>
            <a:pPr algn="ctr" defTabSz="914400">
              <a:lnSpc>
                <a:spcPct val="120000"/>
              </a:lnSpc>
            </a:pPr>
            <a:r>
              <a:rPr lang="ru-RU" sz="1600" b="1" dirty="0" smtClean="0">
                <a:solidFill>
                  <a:srgbClr val="660066"/>
                </a:solidFill>
                <a:latin typeface="Georgia" pitchFamily="18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660066"/>
                </a:solidFill>
                <a:latin typeface="Georgia" pitchFamily="18" charset="0"/>
                <a:cs typeface="Arial" pitchFamily="34" charset="0"/>
              </a:rPr>
              <a:t>Перевальская</a:t>
            </a:r>
            <a:r>
              <a:rPr lang="ru-RU" sz="1600" b="1" dirty="0">
                <a:solidFill>
                  <a:srgbClr val="660066"/>
                </a:solidFill>
                <a:latin typeface="Georgia" pitchFamily="18" charset="0"/>
                <a:cs typeface="Arial" pitchFamily="34" charset="0"/>
              </a:rPr>
              <a:t> специальная  (коррекционная) общеобразовательная школа-интернат»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6828" y="1319791"/>
            <a:ext cx="698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ru-RU" sz="4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itchFamily="18" charset="0"/>
              </a:rPr>
              <a:t>ПОРТФОЛИО</a:t>
            </a:r>
            <a:endParaRPr lang="ru-RU" sz="48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CC00FF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2844" y="2177115"/>
            <a:ext cx="4062622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ru-RU" sz="2800" b="1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itchFamily="18" charset="0"/>
              </a:rPr>
              <a:t>директора </a:t>
            </a:r>
          </a:p>
          <a:p>
            <a:pPr algn="ctr" defTabSz="914400">
              <a:spcBef>
                <a:spcPct val="20000"/>
              </a:spcBef>
            </a:pPr>
            <a:r>
              <a:rPr lang="ru-RU" sz="2800" b="1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itchFamily="18" charset="0"/>
              </a:rPr>
              <a:t>школы-интерната </a:t>
            </a:r>
          </a:p>
          <a:p>
            <a:pPr algn="ctr" defTabSz="914400">
              <a:spcBef>
                <a:spcPct val="20000"/>
              </a:spcBef>
            </a:pPr>
            <a:endParaRPr lang="ru-RU" sz="3200" b="1" dirty="0" smtClean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CC00FF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Georgia" pitchFamily="18" charset="0"/>
            </a:endParaRPr>
          </a:p>
          <a:p>
            <a:pPr algn="ctr" defTabSz="914400">
              <a:spcBef>
                <a:spcPct val="20000"/>
              </a:spcBef>
            </a:pPr>
            <a:r>
              <a:rPr lang="ru-RU" sz="3200" b="1" dirty="0" err="1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itchFamily="18" charset="0"/>
              </a:rPr>
              <a:t>Семёновой</a:t>
            </a:r>
            <a:r>
              <a:rPr lang="ru-RU" sz="3200" b="1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itchFamily="18" charset="0"/>
              </a:rPr>
              <a:t> Татьяны Викторовны</a:t>
            </a:r>
            <a:endParaRPr lang="ru-RU" sz="3200" b="1" dirty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CC00FF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074" name="Picture 2" descr="C:\Users\Елена291\Desktop\14-05-2018_16-53-24\фото дир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3209" y="2340472"/>
            <a:ext cx="4399635" cy="398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CC00FF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75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348" y="2728530"/>
            <a:ext cx="8367589" cy="483273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250356" y="5087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коллектив </a:t>
            </a:r>
            <a:r>
              <a:rPr lang="ru-RU" sz="24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– 42 чел.,</a:t>
            </a:r>
          </a:p>
          <a:p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  <a:b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высшим образованием – 30 чел.,</a:t>
            </a:r>
            <a:b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учителей – методистов – 2 чел.,</a:t>
            </a:r>
            <a:b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звание «Старший учитель» – 1 чел.,</a:t>
            </a:r>
            <a:b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специалистов высшей категории – 6 чел.,</a:t>
            </a:r>
            <a:b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специалистов </a:t>
            </a:r>
            <a:r>
              <a:rPr lang="uk-UA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категории – 11чел., </a:t>
            </a:r>
          </a:p>
          <a:p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специалистов </a:t>
            </a:r>
            <a:r>
              <a:rPr lang="uk-UA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sz="2000" b="1" kern="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категории – 7 чел.</a:t>
            </a:r>
            <a:endParaRPr lang="ru-RU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1689" y="375011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14474" y="144493"/>
            <a:ext cx="8505825" cy="361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Семёнова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Викторовна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руководителем научно-экспериментальной работы по проблеме: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defTabSz="914400" fontAlgn="t">
              <a:spcBef>
                <a:spcPct val="20000"/>
              </a:spcBef>
            </a:pPr>
            <a:r>
              <a:rPr lang="uk-UA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Педагогические</a:t>
            </a:r>
            <a:r>
              <a:rPr lang="uk-UA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личностного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аутичных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учебно-воспитательном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специального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заведения</a:t>
            </a:r>
            <a:r>
              <a:rPr lang="uk-UA" sz="2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4292" y="1986146"/>
            <a:ext cx="5274062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 defTabSz="914400" fontAlgn="t">
              <a:lnSpc>
                <a:spcPct val="150000"/>
              </a:lnSpc>
              <a:spcBef>
                <a:spcPct val="20000"/>
              </a:spcBef>
            </a:pPr>
            <a:r>
              <a:rPr lang="uk-UA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научно-экспериментальной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354013" algn="ctr" defTabSz="914400" fontAlgn="t">
              <a:lnSpc>
                <a:spcPct val="150000"/>
              </a:lnSpc>
              <a:spcBef>
                <a:spcPct val="2000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54013" defTabSz="914400" fontAlgn="t">
              <a:lnSpc>
                <a:spcPct val="150000"/>
              </a:lnSpc>
              <a:spcBef>
                <a:spcPct val="20000"/>
              </a:spcBef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Диагностический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(2014 г.)</a:t>
            </a:r>
          </a:p>
          <a:p>
            <a:pPr indent="354013" defTabSz="914400" fontAlgn="t">
              <a:lnSpc>
                <a:spcPct val="150000"/>
              </a:lnSpc>
              <a:spcBef>
                <a:spcPct val="20000"/>
              </a:spcBef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Развивающе-формирующий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2015-2019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</a:p>
          <a:p>
            <a:pPr indent="354013" defTabSz="914400" fontAlgn="t">
              <a:lnSpc>
                <a:spcPct val="150000"/>
              </a:lnSpc>
              <a:spcBef>
                <a:spcPct val="20000"/>
              </a:spcBef>
            </a:pP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ІІІ.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Контрольно-обобщающий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(2020г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pic>
        <p:nvPicPr>
          <p:cNvPr id="24" name="Picture 4" descr="D:\1 класс интерната\для сайта\Для сайта 1\фото\DSCN118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0356" y="4434947"/>
            <a:ext cx="4104456" cy="3018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Объект 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727" y="1908423"/>
            <a:ext cx="3777976" cy="242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D:\1 класс интерната\для сайта\Для сайта 1\ДЕТИ-АУТИСТЫ (ФОТО)\Фото02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820" y="4434947"/>
            <a:ext cx="4073137" cy="305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8200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6340" y="180231"/>
            <a:ext cx="8424936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</a:rPr>
              <a:t>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завершился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uk-UA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научно-педагогического</a:t>
            </a:r>
            <a:r>
              <a:rPr lang="uk-UA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эксперимента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задачами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1.Изучение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научно-практического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отечественного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зарубежного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по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комплексной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аутизмом;</a:t>
            </a:r>
          </a:p>
          <a:p>
            <a:pPr indent="442913" defTabSz="914400" fontAlgn="t">
              <a:spcBef>
                <a:spcPct val="20000"/>
              </a:spcBef>
            </a:pPr>
            <a:endParaRPr lang="uk-UA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2.Разработка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структурно-функциональной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комплексной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и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реабилитации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нарушениями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аутического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спектра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2913" defTabSz="914400" fontAlgn="t">
              <a:spcBef>
                <a:spcPct val="20000"/>
              </a:spcBef>
            </a:pPr>
            <a:endParaRPr lang="uk-UA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индивидуальных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  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учебников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нарушением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аутического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спектра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2913" defTabSz="914400" fontAlgn="t">
              <a:spcBef>
                <a:spcPct val="20000"/>
              </a:spcBef>
            </a:pPr>
            <a:endParaRPr lang="uk-UA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круглых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столов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семинаров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привлечением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отечественных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специалистов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2913" defTabSz="914400" fontAlgn="t">
              <a:spcBef>
                <a:spcPct val="20000"/>
              </a:spcBef>
            </a:pPr>
            <a:endParaRPr lang="uk-UA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эксперимента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4013" defTabSz="914400" fontAlgn="t">
              <a:spcBef>
                <a:spcPct val="20000"/>
              </a:spcBef>
            </a:pPr>
            <a:endParaRPr lang="uk-UA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центра для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uk-UA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воспитываются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 аутизмом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4013" defTabSz="914400" fontAlgn="t">
              <a:spcBef>
                <a:spcPct val="20000"/>
              </a:spcBef>
            </a:pPr>
            <a:endParaRPr lang="uk-UA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defTabSz="914400" fontAlgn="t">
              <a:spcBef>
                <a:spcPct val="20000"/>
              </a:spcBef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Распространение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благоприятных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оптимального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интеграции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инклюзии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синдромом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аутизма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916" y="1980431"/>
            <a:ext cx="3024336" cy="194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222" y="3996655"/>
            <a:ext cx="2989030" cy="176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78348" y="6353914"/>
            <a:ext cx="799288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 algn="ctr" defTabSz="914400" fontAlgn="t">
              <a:spcBef>
                <a:spcPct val="20000"/>
              </a:spcBef>
            </a:pPr>
            <a:r>
              <a:rPr lang="uk-UA" sz="2800" b="1" i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uk-UA" sz="2800" b="1" i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lang="uk-UA" sz="2800" b="1" i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этапа</a:t>
            </a:r>
            <a:r>
              <a:rPr lang="uk-UA" sz="2800" b="1" i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выполнены</a:t>
            </a:r>
            <a:r>
              <a:rPr lang="uk-UA" sz="2800" b="1" i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354013" algn="ctr" defTabSz="914400" fontAlgn="t">
              <a:spcBef>
                <a:spcPct val="20000"/>
              </a:spcBef>
            </a:pPr>
            <a:r>
              <a:rPr lang="uk-UA" sz="2800" b="1" i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800" b="1" i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</a:t>
            </a:r>
            <a:r>
              <a:rPr lang="uk-UA" sz="2800" b="1" i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объёме</a:t>
            </a:r>
            <a:r>
              <a:rPr lang="uk-UA" sz="2800" b="1" i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080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6080" y="3764619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1986" y="2189434"/>
            <a:ext cx="5642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 defTabSz="914400" fontAlgn="t">
              <a:spcBef>
                <a:spcPct val="20000"/>
              </a:spcBef>
            </a:pPr>
            <a:endParaRPr lang="uk-UA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8348" y="108223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defTabSz="914400" fontAlgn="t">
              <a:spcBef>
                <a:spcPct val="20000"/>
              </a:spcBef>
            </a:pP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втором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этапе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экспери-мента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применяем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методики:</a:t>
            </a:r>
            <a:endParaRPr lang="uk-UA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3894" y="939220"/>
            <a:ext cx="44337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altLang="ru-RU" sz="24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АВА- терапия</a:t>
            </a:r>
            <a:r>
              <a:rPr lang="ru-RU" altLang="ru-RU" sz="2400" kern="0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(поведенческая терапия)- развитие когнитивных функций поведенческих навыков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ru-RU" altLang="ru-RU" sz="2800" kern="0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792" y="3013142"/>
            <a:ext cx="3766418" cy="215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706515" y="49294"/>
            <a:ext cx="3769474" cy="142708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C00000"/>
                </a:solidFill>
              </a:rPr>
              <a:t>PECS-</a:t>
            </a:r>
            <a:r>
              <a:rPr lang="ru-RU" sz="2800" b="1" u="sng" dirty="0" smtClean="0">
                <a:solidFill>
                  <a:srgbClr val="C00000"/>
                </a:solidFill>
              </a:rPr>
              <a:t>система общения при помощи карточек -</a:t>
            </a:r>
            <a:r>
              <a:rPr lang="ru-RU" sz="2800" dirty="0" smtClean="0">
                <a:solidFill>
                  <a:srgbClr val="F79646">
                    <a:lumMod val="50000"/>
                  </a:srgbClr>
                </a:solidFill>
              </a:rPr>
              <a:t>альтернативная коммуникация </a:t>
            </a:r>
            <a:endParaRPr lang="ru-RU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8194" name="Picture 2" descr="C:\Users\Елена291\Desktop\Снимок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512" y="5220791"/>
            <a:ext cx="3730698" cy="2286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858868" y="3254850"/>
            <a:ext cx="36171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altLang="ru-RU" sz="24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lang="ru-RU" altLang="ru-RU" sz="2400" b="1" u="sng" kern="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lang="ru-RU" altLang="ru-RU" sz="24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сочная терапия</a:t>
            </a:r>
            <a:r>
              <a:rPr lang="ru-RU" altLang="ru-RU" sz="2400" kern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altLang="ru-RU" sz="2400" kern="0" dirty="0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влияние </a:t>
            </a:r>
            <a:r>
              <a:rPr lang="ru-RU" altLang="ru-RU" sz="2400" kern="0" dirty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через 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создание последовательных песочных композиций</a:t>
            </a:r>
            <a:endParaRPr lang="ru-RU" altLang="ru-RU" sz="3200" kern="0" dirty="0">
              <a:solidFill>
                <a:srgbClr val="F79646">
                  <a:lumMod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6" name="Содержимое 4" descr="IMG_2693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884" y="5355758"/>
            <a:ext cx="3401099" cy="2097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Елена291\Desktop\Снимок1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0877" y="1429930"/>
            <a:ext cx="3312367" cy="181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2646828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6378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1986" y="2189434"/>
            <a:ext cx="5642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 defTabSz="914400" fontAlgn="t">
              <a:spcBef>
                <a:spcPct val="20000"/>
              </a:spcBef>
            </a:pPr>
            <a:endParaRPr lang="uk-UA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7044" y="182372"/>
            <a:ext cx="398988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altLang="ru-RU" sz="24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Холдинг-терапия </a:t>
            </a:r>
            <a:r>
              <a:rPr lang="ru-RU" altLang="ru-RU" sz="2400" kern="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lang="ru-RU" altLang="ru-RU" sz="24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 «форсированная поддержка» </a:t>
            </a:r>
            <a:r>
              <a:rPr lang="ru-RU" altLang="ru-RU" sz="2400" kern="0" dirty="0" smtClean="0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установление эмоционального контакта </a:t>
            </a:r>
            <a:r>
              <a:rPr lang="ru-RU" altLang="ru-RU" sz="2400" kern="0" dirty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с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 ребенком путем физического  удержания</a:t>
            </a:r>
            <a:endParaRPr lang="ru-RU" altLang="ru-RU" sz="2400" kern="0" dirty="0">
              <a:solidFill>
                <a:srgbClr val="F79646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20912" y="202180"/>
            <a:ext cx="4061892" cy="3310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altLang="ru-RU" sz="2400" b="1" u="sng" kern="0" dirty="0" err="1" smtClean="0">
                <a:solidFill>
                  <a:srgbClr val="C00000"/>
                </a:solidFill>
                <a:latin typeface="Arial"/>
                <a:cs typeface="Arial"/>
              </a:rPr>
              <a:t>Изотерапия</a:t>
            </a:r>
            <a:r>
              <a:rPr lang="ru-RU" altLang="ru-RU" sz="2400" kern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altLang="ru-RU" sz="2400" kern="0" dirty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-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 лечебное влияние  средствами изобразительного искусства: рисованием, лепкой, </a:t>
            </a:r>
            <a:r>
              <a:rPr lang="ru-RU" altLang="ru-RU" sz="2400" kern="0" dirty="0" err="1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деко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-               </a:t>
            </a:r>
            <a:r>
              <a:rPr lang="ru-RU" altLang="ru-RU" sz="2400" kern="0" dirty="0" err="1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ративно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-при-                  </a:t>
            </a:r>
            <a:r>
              <a:rPr lang="ru-RU" altLang="ru-RU" sz="2400" kern="0" dirty="0" err="1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кладным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            искусством… </a:t>
            </a:r>
            <a:endParaRPr lang="ru-RU" altLang="ru-RU" sz="2400" kern="0" dirty="0">
              <a:solidFill>
                <a:srgbClr val="F79646">
                  <a:lumMod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0385" y="1914216"/>
            <a:ext cx="1892419" cy="1904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Объект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14" y="3132559"/>
            <a:ext cx="3263410" cy="43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2072382" y="4042723"/>
            <a:ext cx="4387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Музыкотерапия</a:t>
            </a:r>
            <a:r>
              <a:rPr lang="ru-RU" altLang="ru-RU" sz="2400" kern="0" dirty="0" smtClean="0">
                <a:solidFill>
                  <a:srgbClr val="C00000"/>
                </a:solidFill>
                <a:latin typeface="Arial"/>
                <a:cs typeface="Arial"/>
              </a:rPr>
              <a:t> (Эвритмия)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 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9" name="Объект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128" y="4644727"/>
            <a:ext cx="3102304" cy="2684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0856" y="1898849"/>
            <a:ext cx="1892419" cy="1904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Объект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85" y="3117192"/>
            <a:ext cx="3263410" cy="43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Объект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599" y="4629360"/>
            <a:ext cx="3102304" cy="2684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215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116" y="2656828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64619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9956" y="0"/>
            <a:ext cx="3744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altLang="ru-RU" sz="2400" b="1" u="sng" kern="0" dirty="0" err="1" smtClean="0">
                <a:solidFill>
                  <a:srgbClr val="C00000"/>
                </a:solidFill>
                <a:latin typeface="Arial"/>
                <a:cs typeface="Arial"/>
              </a:rPr>
              <a:t>Фелинотерапия</a:t>
            </a:r>
            <a:r>
              <a:rPr lang="ru-RU" altLang="ru-RU" sz="2400" kern="0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lang="ru-RU" alt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ru-RU" altLang="ru-RU" sz="2400" kern="0" dirty="0" smtClean="0">
                <a:solidFill>
                  <a:srgbClr val="F79646">
                    <a:lumMod val="50000"/>
                  </a:srgbClr>
                </a:solidFill>
                <a:latin typeface="Arial"/>
                <a:cs typeface="Arial"/>
              </a:rPr>
              <a:t>установление контакта с аутичным  ребенком с помощью животных (кошки).</a:t>
            </a:r>
            <a:endParaRPr lang="ru-RU" altLang="ru-RU" sz="2400" kern="0" dirty="0">
              <a:solidFill>
                <a:srgbClr val="F79646">
                  <a:lumMod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59061" y="2124447"/>
            <a:ext cx="3799277" cy="2547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6498828" y="-32023"/>
            <a:ext cx="3888432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altLang="ru-RU" sz="2400" b="1" u="sng" kern="0" dirty="0" err="1" smtClean="0">
                <a:solidFill>
                  <a:srgbClr val="C00000"/>
                </a:solidFill>
                <a:latin typeface="Arial"/>
                <a:cs typeface="Arial"/>
              </a:rPr>
              <a:t>Сказкотерапия</a:t>
            </a:r>
            <a:r>
              <a:rPr lang="ru-RU" altLang="ru-RU" sz="2400" kern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ru-RU" altLang="ru-RU" sz="2400" kern="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4753" y="273609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Имаготерапия</a:t>
            </a:r>
            <a:r>
              <a:rPr lang="ru-RU" alt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altLang="ru-RU" sz="240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влияние  через </a:t>
            </a:r>
            <a:r>
              <a:rPr lang="ru-RU" altLang="ru-RU" sz="240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образ, </a:t>
            </a:r>
            <a:r>
              <a:rPr lang="ru-RU" altLang="ru-RU" sz="240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театрализацию, драматизацию. </a:t>
            </a:r>
            <a:endParaRPr lang="ru-RU" altLang="ru-RU" sz="240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753" y="4305754"/>
            <a:ext cx="3888432" cy="3179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2323283" y="4744048"/>
            <a:ext cx="3773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гровая терапия 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1310" y="5356888"/>
            <a:ext cx="3727028" cy="2061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4" name="Picture 2" descr="C:\Users\Елена291\Desktop\39571005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6820" y="468263"/>
            <a:ext cx="3882507" cy="219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0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080" y="2609340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53590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6341" y="51931"/>
            <a:ext cx="5292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	В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2016 году при поддержке директора школы Семеновой Т.В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б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ыла создана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школьная театральная студия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«АУ»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( для деток с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</a:rPr>
              <a:t>заболева-нием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аутического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спектра).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 первых афишах студии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рыбаке и золотой рыбке», «Сказка ёлочки», «Весенняя капель».  А в этом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театральный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сезон открылся спектаклем-мюзиклом по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произведению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К.Чуковского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«Муха-Цокотуха</a:t>
            </a:r>
            <a:r>
              <a:rPr lang="ru-RU" dirty="0">
                <a:solidFill>
                  <a:prstClr val="black"/>
                </a:solidFill>
              </a:rPr>
              <a:t>».</a:t>
            </a:r>
          </a:p>
        </p:txBody>
      </p:sp>
      <p:pic>
        <p:nvPicPr>
          <p:cNvPr id="2051" name="Picture 3" descr="C:\Users\Елена291\Desktop\3069952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9858" y="2814754"/>
            <a:ext cx="3011870" cy="20985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2 класс интерната\Конференция май 2017\&amp;Изображение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450" y="5132483"/>
            <a:ext cx="3011870" cy="2319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2 класс интерната\Конференция май 2017\&amp;Изображение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340" y="4860751"/>
            <a:ext cx="3384376" cy="25908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2 класс интерната\Конференция май 2017\&amp;Изображение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0631" y="4860750"/>
            <a:ext cx="1807888" cy="25908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75330074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9858" y="182355"/>
            <a:ext cx="3037461" cy="2374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97452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6340" y="193729"/>
            <a:ext cx="8587060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мая 2017 г.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базе ГБОУ ЛНР "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Перевальская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школа-интернат» прошла </a:t>
            </a:r>
          </a:p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Республиканская научно-практическая конференция </a:t>
            </a:r>
            <a:endParaRPr lang="ru-RU" sz="20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"Педагогические условия личностного развития аутичных детей в учебно-воспитательном процессе специального учебного заведения"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научными наработками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выступили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Семёнова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Т.В., 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Крамаренко Е.Е., Чернова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В.Р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Засименко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В.А.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практической части конференции были показаны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фрагменты уроков математики, русского языка, географии; 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проведены: индивидуальное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АВА-терапии; занятие 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психологом; мастер-класс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«Изготовление весеннего букета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технике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канзаши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 театрализованный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«У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Лукоморья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100" name="Picture 4" descr="D:\2 класс интерната\Конференция май 2017\DSCF618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7814" y="4482543"/>
            <a:ext cx="2709086" cy="288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 класс интерната\Конференция май 2017\семинар Нат Федор\20170519_1223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340" y="4496785"/>
            <a:ext cx="2160240" cy="288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2 класс интерната\Конференция май 2017\&amp;Изображение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200" y="4496785"/>
            <a:ext cx="3200798" cy="2866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2 класс интерната\Конференция май 2017\DSCF6139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875986" y="1804515"/>
            <a:ext cx="1640012" cy="257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0843" y="2658114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0116" y="14594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039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64619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 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6507" y="126514"/>
            <a:ext cx="72946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29.09.2017 г.  Республиканский образовательный салон </a:t>
            </a:r>
            <a:r>
              <a:rPr lang="ru-RU" sz="1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Современное образование – 2017»</a:t>
            </a:r>
          </a:p>
          <a:p>
            <a:pPr defTabSz="914400"/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Выступление на семинаре </a:t>
            </a:r>
          </a:p>
          <a:p>
            <a:pPr algn="ctr" defTabSz="914400"/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обучения и воспитания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расстройствами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аутического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спектра 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специальной (коррекционной) школы-интерната</a:t>
            </a:r>
            <a:r>
              <a:rPr lang="ru-RU" sz="2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291\Desktop\Снимок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364" y="5004767"/>
            <a:ext cx="3372561" cy="2402600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291\Desktop\00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17"/>
          <a:stretch/>
        </p:blipFill>
        <p:spPr bwMode="auto">
          <a:xfrm rot="21172889">
            <a:off x="2204949" y="2392773"/>
            <a:ext cx="3323829" cy="2498922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:\Л.В\2017-09-29-109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557" y="4687622"/>
            <a:ext cx="4679719" cy="276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5670804" y="2003951"/>
            <a:ext cx="4908359" cy="302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114300" indent="-630555">
              <a:lnSpc>
                <a:spcPct val="119000"/>
              </a:lnSpc>
            </a:pPr>
            <a:r>
              <a:rPr lang="ru-RU" sz="1600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endParaRPr lang="ru-RU" sz="1600" kern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555" marR="114300" indent="-630555">
              <a:lnSpc>
                <a:spcPct val="119000"/>
              </a:lnSpc>
            </a:pPr>
            <a:r>
              <a:rPr lang="ru-RU" sz="1600" b="1" i="1" kern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Семёнова</a:t>
            </a:r>
            <a:r>
              <a:rPr lang="ru-RU" sz="1600" b="1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Т.В. </a:t>
            </a:r>
            <a:r>
              <a:rPr lang="ru-RU" sz="1600" b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директор   школы-интерната</a:t>
            </a:r>
          </a:p>
          <a:p>
            <a:pPr marL="630555" marR="114300" indent="-630555" algn="just">
              <a:lnSpc>
                <a:spcPct val="119000"/>
              </a:lnSpc>
            </a:pPr>
            <a:r>
              <a:rPr lang="ru-RU" sz="1600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Выступающие: </a:t>
            </a:r>
            <a:endParaRPr lang="ru-RU" sz="1600" kern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555" marR="114300" indent="-630555">
              <a:lnSpc>
                <a:spcPct val="119000"/>
              </a:lnSpc>
            </a:pPr>
            <a:r>
              <a:rPr lang="ru-RU" sz="1600" b="1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kern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Лелеченко</a:t>
            </a:r>
            <a:r>
              <a:rPr lang="ru-RU" sz="1600" b="1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И.Б. – </a:t>
            </a:r>
            <a:r>
              <a:rPr lang="ru-RU" sz="1600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практический психолог</a:t>
            </a:r>
            <a:endParaRPr lang="ru-RU" sz="1600" kern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555" marR="114300" indent="-630555" algn="just">
              <a:lnSpc>
                <a:spcPct val="119000"/>
              </a:lnSpc>
            </a:pPr>
            <a:r>
              <a:rPr lang="ru-RU" sz="1600" b="1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«Методы и приёмы работы с детьми аутистического спектра»</a:t>
            </a:r>
            <a:endParaRPr lang="ru-RU" sz="1600" kern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555" marR="114300" indent="-630555">
              <a:lnSpc>
                <a:spcPct val="119000"/>
              </a:lnSpc>
            </a:pPr>
            <a:r>
              <a:rPr lang="ru-RU" sz="1600" b="1" i="1" kern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Засименко</a:t>
            </a:r>
            <a:r>
              <a:rPr lang="ru-RU" sz="1600" b="1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В.А.</a:t>
            </a:r>
            <a:r>
              <a:rPr lang="ru-RU" sz="1600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логопед                                                          «Методы развития коммуникации детей-</a:t>
            </a:r>
            <a:r>
              <a:rPr lang="ru-RU" sz="1600" i="1" kern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1600" i="1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kern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1600" kern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4" name="Picture 4" descr="G:\НАГРАДЫ директора\15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9109" y="160555"/>
            <a:ext cx="1490924" cy="205021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00843" y="2621708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116" y="260982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030" y="3708623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8348" y="9740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ru-RU" sz="32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Georgia" pitchFamily="18" charset="0"/>
              </a:rPr>
              <a:t>Моя управленческая философия</a:t>
            </a:r>
            <a:endParaRPr lang="ru-RU" sz="3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CC00FF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322364" y="1044327"/>
            <a:ext cx="7992888" cy="936104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вы достигли вершины – поднимайтесь выше.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322364" y="3204567"/>
            <a:ext cx="7992888" cy="936104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«Чтобы поверить в добро, надо начать делать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его»</a:t>
            </a:r>
          </a:p>
          <a:p>
            <a:pPr algn="r" defTabSz="914400"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Л.Н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Толстой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322364" y="2105769"/>
            <a:ext cx="7992888" cy="936104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Делать большое или малое, но всегда с большой любовью.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2322364" y="4392699"/>
            <a:ext cx="7992888" cy="936104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Важно не то положение, какое сейчас занимаем в жизни, а направление, куда стремимся и двигаемся.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2322364" y="5487752"/>
            <a:ext cx="7992888" cy="936104"/>
          </a:xfrm>
          <a:prstGeom prst="horizontalScroll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 уникальный от рождения. Не стань бледной копией кого-то другого.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7030A0"/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0543" y="169485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2000" b="1" kern="0" dirty="0">
                <a:solidFill>
                  <a:prstClr val="black"/>
                </a:solidFill>
                <a:latin typeface="Georgia" pitchFamily="18" charset="0"/>
              </a:rPr>
              <a:t>Образование:</a:t>
            </a:r>
          </a:p>
          <a:p>
            <a:pPr marL="266700" defTabSz="914400">
              <a:defRPr/>
            </a:pPr>
            <a:r>
              <a:rPr lang="ru-RU" sz="2000" b="1" kern="0" dirty="0" smtClean="0">
                <a:solidFill>
                  <a:srgbClr val="38096B"/>
                </a:solidFill>
                <a:latin typeface="Georgia" pitchFamily="18" charset="0"/>
              </a:rPr>
              <a:t>	</a:t>
            </a:r>
            <a:r>
              <a:rPr lang="ru-RU" sz="2000" b="1" kern="0" dirty="0" smtClean="0">
                <a:solidFill>
                  <a:srgbClr val="7030A0"/>
                </a:solidFill>
                <a:latin typeface="Georgia" pitchFamily="18" charset="0"/>
              </a:rPr>
              <a:t>высшее </a:t>
            </a:r>
            <a:r>
              <a:rPr lang="ru-RU" sz="2000" b="1" kern="0" dirty="0">
                <a:solidFill>
                  <a:srgbClr val="7030A0"/>
                </a:solidFill>
                <a:latin typeface="Georgia" pitchFamily="18" charset="0"/>
              </a:rPr>
              <a:t>педагогическое. Окончила </a:t>
            </a:r>
            <a:r>
              <a:rPr lang="ru-RU" sz="2000" b="1" kern="0" dirty="0" smtClean="0">
                <a:solidFill>
                  <a:srgbClr val="7030A0"/>
                </a:solidFill>
                <a:latin typeface="Georgia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1982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году 	Иркутский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государственный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	педагогический 	институт. </a:t>
            </a: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Специальность </a:t>
            </a:r>
          </a:p>
          <a:p>
            <a:r>
              <a:rPr lang="ru-RU" sz="2000" b="1" dirty="0" smtClean="0">
                <a:solidFill>
                  <a:srgbClr val="4B0082"/>
                </a:solidFill>
                <a:latin typeface="Georgia" pitchFamily="18" charset="0"/>
              </a:rPr>
              <a:t> 	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«Дефектология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	(олигофренопедагогика  и  логопедия)». </a:t>
            </a:r>
          </a:p>
          <a:p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4" name="Picture 2" descr="G:\диплом Семенова\диплом Семенова 001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2484" y="2594167"/>
            <a:ext cx="5401273" cy="37800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080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35209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4263823"/>
              </p:ext>
            </p:extLst>
          </p:nvPr>
        </p:nvGraphicFramePr>
        <p:xfrm>
          <a:off x="2322364" y="396255"/>
          <a:ext cx="8208912" cy="583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Овал 4"/>
          <p:cNvSpPr/>
          <p:nvPr/>
        </p:nvSpPr>
        <p:spPr>
          <a:xfrm>
            <a:off x="4892811" y="2464222"/>
            <a:ext cx="2952328" cy="174845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стиль управления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116" y="2539266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843" y="3682652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8074" y="62637"/>
            <a:ext cx="842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Структура управления школой-интернатом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2766" y="1464192"/>
            <a:ext cx="1944216" cy="792088"/>
          </a:xfrm>
          <a:prstGeom prst="roundRect">
            <a:avLst>
              <a:gd name="adj" fmla="val 4619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Заместитель по УВР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24105" y="4572719"/>
            <a:ext cx="1944216" cy="792088"/>
          </a:xfrm>
          <a:prstGeom prst="roundRect">
            <a:avLst>
              <a:gd name="adj" fmla="val 4619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Заместитель по АХЧ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26820" y="1332359"/>
            <a:ext cx="72008" cy="49478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140717" y="2260179"/>
            <a:ext cx="0" cy="180848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4" idx="3"/>
          </p:cNvCxnSpPr>
          <p:nvPr/>
        </p:nvCxnSpPr>
        <p:spPr>
          <a:xfrm flipH="1">
            <a:off x="5168321" y="4968763"/>
            <a:ext cx="129450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7" idx="1"/>
          </p:cNvCxnSpPr>
          <p:nvPr/>
        </p:nvCxnSpPr>
        <p:spPr>
          <a:xfrm flipH="1" flipV="1">
            <a:off x="6498828" y="6278225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8" idx="1"/>
          </p:cNvCxnSpPr>
          <p:nvPr/>
        </p:nvCxnSpPr>
        <p:spPr>
          <a:xfrm flipH="1">
            <a:off x="6481681" y="4464707"/>
            <a:ext cx="1308562" cy="150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25" idx="1"/>
          </p:cNvCxnSpPr>
          <p:nvPr/>
        </p:nvCxnSpPr>
        <p:spPr>
          <a:xfrm flipH="1">
            <a:off x="6426821" y="1933575"/>
            <a:ext cx="12241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181461" y="1933575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Горизонтальный свиток 3"/>
          <p:cNvSpPr/>
          <p:nvPr/>
        </p:nvSpPr>
        <p:spPr>
          <a:xfrm>
            <a:off x="5291136" y="541197"/>
            <a:ext cx="2381089" cy="951674"/>
          </a:xfrm>
          <a:prstGeom prst="horizontalScroll">
            <a:avLst/>
          </a:prstGeom>
          <a:gradFill>
            <a:gsLst>
              <a:gs pos="0">
                <a:srgbClr val="FFF200"/>
              </a:gs>
              <a:gs pos="52000">
                <a:srgbClr val="FF7A00"/>
              </a:gs>
              <a:gs pos="84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ДИРЕКТОР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4140717" y="4068663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4140716" y="3401366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4140715" y="2674590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792310" y="2958378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2792309" y="3680656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355472" y="2386558"/>
            <a:ext cx="1778466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Психолог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5472" y="3108887"/>
            <a:ext cx="1778466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Социальный педагог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60322" y="3839599"/>
            <a:ext cx="1778466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Библиотекарь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8074" y="2628503"/>
            <a:ext cx="1778466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Учителя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8074" y="3401366"/>
            <a:ext cx="1778466" cy="5760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Логопеды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050556" y="5400811"/>
            <a:ext cx="0" cy="173306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3466514" y="5884177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2714817" y="6444927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085446" y="5955804"/>
            <a:ext cx="5789" cy="7546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842388" y="6441633"/>
            <a:ext cx="0" cy="79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676913" y="4644727"/>
            <a:ext cx="0" cy="79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679476" y="2214982"/>
            <a:ext cx="0" cy="13516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7948861" y="3573885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7935418" y="5438475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288314" y="5436815"/>
            <a:ext cx="1778466" cy="5760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Шеф-повар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8314" y="6156895"/>
            <a:ext cx="1778466" cy="5760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Столовая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28074" y="5497366"/>
            <a:ext cx="1778466" cy="5760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Техническая служба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28074" y="6183827"/>
            <a:ext cx="1778466" cy="5760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Уборщики помещений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50956" y="1537531"/>
            <a:ext cx="1944216" cy="792088"/>
          </a:xfrm>
          <a:prstGeom prst="roundRect">
            <a:avLst>
              <a:gd name="adj" fmla="val 4619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Заместитель по ВР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90243" y="2470323"/>
            <a:ext cx="1778466" cy="576064"/>
          </a:xfrm>
          <a:prstGeom prst="rect">
            <a:avLst/>
          </a:prstGeom>
          <a:gradFill flip="none" rotWithShape="1">
            <a:gsLst>
              <a:gs pos="25000">
                <a:schemeClr val="accent1">
                  <a:tint val="66000"/>
                  <a:satMod val="160000"/>
                </a:schemeClr>
              </a:gs>
              <a:gs pos="7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Педагог-организатор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14852" y="3279140"/>
            <a:ext cx="1778466" cy="576064"/>
          </a:xfrm>
          <a:prstGeom prst="rect">
            <a:avLst/>
          </a:prstGeom>
          <a:gradFill flip="none" rotWithShape="1">
            <a:gsLst>
              <a:gs pos="25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Воспитатели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45226" y="3278589"/>
            <a:ext cx="1778466" cy="576064"/>
          </a:xfrm>
          <a:prstGeom prst="rect">
            <a:avLst/>
          </a:prstGeom>
          <a:gradFill flip="none" rotWithShape="1">
            <a:gsLst>
              <a:gs pos="24000">
                <a:schemeClr val="accent1">
                  <a:tint val="66000"/>
                  <a:satMod val="160000"/>
                </a:schemeClr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Руководители кружков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90243" y="4068663"/>
            <a:ext cx="1944216" cy="792088"/>
          </a:xfrm>
          <a:prstGeom prst="roundRect">
            <a:avLst>
              <a:gd name="adj" fmla="val 4619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Врач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96734" y="5004767"/>
            <a:ext cx="1778466" cy="72008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Диетсестра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61723" y="5004767"/>
            <a:ext cx="1778466" cy="72008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Старшая медсестра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47233" y="5884177"/>
            <a:ext cx="1944216" cy="792088"/>
          </a:xfrm>
          <a:prstGeom prst="roundRect">
            <a:avLst>
              <a:gd name="adj" fmla="val 4619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Главный бухгалтер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80257" y="6845846"/>
            <a:ext cx="1778466" cy="57606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Бухгалтеры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2682404" y="7131882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128074" y="6868366"/>
            <a:ext cx="1778466" cy="5760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Сторожа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4050556" y="7020991"/>
            <a:ext cx="1348405" cy="199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4288314" y="6804967"/>
            <a:ext cx="1778466" cy="7200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Помощники воспитателя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080" y="25601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843" y="3671581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8074" y="62637"/>
            <a:ext cx="842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школы-интерната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91656" y="597178"/>
            <a:ext cx="45867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Осуществляю управленческий менеджмент</a:t>
            </a:r>
          </a:p>
          <a:p>
            <a:pPr marL="1328806" lvl="2" indent="-2857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Разработала план развития материально-технической базы школы-интерната;</a:t>
            </a:r>
          </a:p>
          <a:p>
            <a:pPr marL="1328806" lvl="2" indent="-2857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Привлекаю к сотрудничеству спонсоров и меценатов;</a:t>
            </a:r>
          </a:p>
          <a:p>
            <a:pPr marL="1328806" lvl="2" indent="-2857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Планирую приход и использование внебюджетных денег;</a:t>
            </a:r>
          </a:p>
          <a:p>
            <a:pPr lvl="2"/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43683" y="3798479"/>
            <a:ext cx="4082722" cy="3654493"/>
          </a:xfrm>
          <a:prstGeom prst="roundRect">
            <a:avLst/>
          </a:prstGeom>
          <a:solidFill>
            <a:srgbClr val="F3D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Елена291\Desktop\2988906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380" y="3914049"/>
            <a:ext cx="3637331" cy="2041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8947" y="6098013"/>
            <a:ext cx="363733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Путём привлечения денег из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гумпомощи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произведён ремонт крыши спортзала.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78433" y="616667"/>
            <a:ext cx="3970873" cy="667945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/>
                <a:ea typeface="Arial"/>
                <a:cs typeface="Times New Roman"/>
              </a:rPr>
              <a:t>скульптор Ямполь Владимир Петрович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G:\скульптуры\2017-10-27-1968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699" y="3286521"/>
            <a:ext cx="1127095" cy="200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кульптуры\2017-10-27-1962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6860" y="905284"/>
            <a:ext cx="1611901" cy="200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кульптуры\2017-10-27-1959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6428" y="3415325"/>
            <a:ext cx="2568704" cy="1877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1 класс интерната\для сайта\ЛЕТО 2015\Скульптура лев\2015-06-11-3905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5052" y="905284"/>
            <a:ext cx="1959922" cy="207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745203" y="5508538"/>
            <a:ext cx="3637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Скульптор-меценат  </a:t>
            </a:r>
            <a:r>
              <a:rPr lang="ru-RU" sz="1800" b="1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г.Алчевска</a:t>
            </a:r>
            <a:r>
              <a:rPr lang="ru-RU" sz="18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Ямполь </a:t>
            </a:r>
            <a:r>
              <a:rPr lang="ru-RU" sz="1800" b="1" dirty="0">
                <a:latin typeface="Times New Roman" pitchFamily="18" charset="0"/>
                <a:ea typeface="Arial"/>
                <a:cs typeface="Times New Roman" pitchFamily="18" charset="0"/>
              </a:rPr>
              <a:t>Владимир </a:t>
            </a:r>
            <a:r>
              <a:rPr lang="ru-RU" sz="18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Петрович оживил игровую детскую площадку сказочными фигурами.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Елена291\Desktop\2988906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380" y="3890137"/>
            <a:ext cx="3637331" cy="2041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:\скульптуры\2017-10-27-1968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699" y="3262609"/>
            <a:ext cx="1127095" cy="200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G:\скульптуры\2017-10-27-1959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6428" y="3391413"/>
            <a:ext cx="2568704" cy="1877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1 класс интерната\для сайта\ЛЕТО 2015\Скульптура лев\2015-06-11-3905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5052" y="881372"/>
            <a:ext cx="1959922" cy="2076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641" y="2571596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641" y="3764620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8074" y="62637"/>
            <a:ext cx="842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школы-интерната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8074" y="612279"/>
            <a:ext cx="698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0355" y="972319"/>
            <a:ext cx="4089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 2015  по 2017 год по  </a:t>
            </a:r>
            <a:r>
              <a:rPr lang="ru-RU" dirty="0" smtClean="0">
                <a:solidFill>
                  <a:prstClr val="black"/>
                </a:solidFill>
              </a:rPr>
              <a:t>гуманитарной </a:t>
            </a:r>
            <a:r>
              <a:rPr lang="ru-RU" dirty="0">
                <a:solidFill>
                  <a:prstClr val="black"/>
                </a:solidFill>
              </a:rPr>
              <a:t>программе   была приобретена детская мебель для 3-х групп детсада и  игровая детская </a:t>
            </a:r>
            <a:r>
              <a:rPr lang="ru-RU" dirty="0" smtClean="0">
                <a:solidFill>
                  <a:prstClr val="black"/>
                </a:solidFill>
              </a:rPr>
              <a:t>площадка.</a:t>
            </a:r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00082" y="3177929"/>
            <a:ext cx="4082722" cy="405908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69164" y="684287"/>
            <a:ext cx="4082722" cy="570356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2" descr="C:\Users\Елена291\Desktop\22-05-2018_20-07-52\коврики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164" y="972551"/>
            <a:ext cx="3715096" cy="2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732941" y="5634255"/>
            <a:ext cx="3699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Д</a:t>
            </a:r>
            <a:r>
              <a:rPr lang="ru-RU" b="1" dirty="0" smtClean="0">
                <a:solidFill>
                  <a:prstClr val="black"/>
                </a:solidFill>
              </a:rPr>
              <a:t>етская мебель </a:t>
            </a:r>
            <a:r>
              <a:rPr lang="ru-RU" b="1" dirty="0">
                <a:solidFill>
                  <a:prstClr val="black"/>
                </a:solidFill>
              </a:rPr>
              <a:t>для 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дошкольников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Елена291\Desktop\22-05-2018_20-07-52\DSCF273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372" y="3397885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447689" y="6440428"/>
            <a:ext cx="36991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Игровая детская площадка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Елена291\Desktop\68913195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662266" y="3348583"/>
            <a:ext cx="3724994" cy="2203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3737051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6341" y="80347"/>
            <a:ext cx="842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Сотрудничество с общественными организациями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Елена291\Desktop\238947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489" y="5530308"/>
            <a:ext cx="2472664" cy="18539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291\Desktop\92492434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072" y="5508823"/>
            <a:ext cx="2500608" cy="187545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291\Desktop\9034596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952" y="3591056"/>
            <a:ext cx="3056686" cy="171719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Елена291\Desktop\24610182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9063" y="5530308"/>
            <a:ext cx="2947917" cy="185397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80197" y="668132"/>
            <a:ext cx="40380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Благотворительный фонд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Светданы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Ахромеевой «Ни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шагу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назад»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Фонд помощи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Глеба Корнилова 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«Своих не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бросаем»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Общественная организация «Союз коммунистов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Луганщины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 err="1" smtClean="0">
                <a:solidFill>
                  <a:srgbClr val="C00000"/>
                </a:solidFill>
                <a:latin typeface="Times New Roman"/>
              </a:rPr>
              <a:t>Алчевский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/>
              </a:rPr>
              <a:t>ОГНИ ГКНС 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ЛНР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 ЛНР «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Перевальский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техникум ДОН ГТУ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юриспруденции и международного права ВНУ им. В. Даля</a:t>
            </a: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</a:rPr>
              <a:t>Почта ЛНР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Перевальский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РОВД МВД ЛНР</a:t>
            </a:r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prstClr val="black"/>
              </a:solidFill>
            </a:endParaRPr>
          </a:p>
          <a:p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6820" y="668132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Дмитрия Бабича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г.Санкт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-Петербург «Соратники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Общественное движение  «Мир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Луганщине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Перевальский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детско-юношеский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Генеральная прокуратура ЛНР; Прокуратура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Перевальского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района 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1"/>
            <a:ext cx="1068033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53036" y="217514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ТРАДИЦИИ ШКОЛЫ 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CC66FF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6340" y="679179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Важным средством воспитания в школе являются традиции, которые не только формируют общие интересы, придают определенную прочность жизнедеятельности школы, но и придают школе то особое, неповторимое, что отличает нашу школу от других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самым,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сплачивает школьный коллектив, обогащая его жизнь.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98428" y="4632086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 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Патриотическое воспитание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 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3075" name="Picture 3" descr="G:\школьная жизнь\22.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2504" y="5453616"/>
            <a:ext cx="2848772" cy="181588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2 класс интерната\февраль\КЛАССНІЕ ЧАСІ\Фото\IMG_77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630" y="5453617"/>
            <a:ext cx="2491404" cy="186846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2 класс интерната\февраль\КЛАССНІЕ ЧАСІ\IMG_772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2504" y="2772520"/>
            <a:ext cx="2848772" cy="181380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2 класс интерната\май 17\Вера Влад май\IMG_163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445" y="2772520"/>
            <a:ext cx="2456551" cy="184258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Елена291\Desktop\05-05-2018_13-59-21\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172" y="5453617"/>
            <a:ext cx="2493229" cy="186846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Елена291\Desktop\s0100790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217" y="2775246"/>
            <a:ext cx="2453141" cy="183985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Елена291\Desktop\s43912846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2504" y="679179"/>
            <a:ext cx="2848772" cy="193791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588750">
            <a:off x="8376193" y="415849"/>
            <a:ext cx="206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ТРАДИЦИИ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ШКОЛЫ 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CC66FF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82404" y="610570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Волонтёрское движение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2050" name="Picture 2" descr="G:\сайт май\Тимур\волонтёры май\image (3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954" y="3397437"/>
            <a:ext cx="1624962" cy="270827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айт май\Тимур\волонтёры май\image (6)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339" y="3397437"/>
            <a:ext cx="1619243" cy="269873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айт май\Тимур\волонтёры май\image (4)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473" y="3420591"/>
            <a:ext cx="1619243" cy="269873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291\Desktop\30539737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178348" y="324247"/>
            <a:ext cx="2429301" cy="28575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291\Desktop\65616210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55011" y="1752997"/>
            <a:ext cx="2475508" cy="139247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лена291\Desktop\08520191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416278" y="3412098"/>
            <a:ext cx="3187006" cy="268407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Елена291\Desktop\s01999872.jp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8628" y="324247"/>
            <a:ext cx="3363115" cy="28575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588750">
            <a:off x="8249253" y="415849"/>
            <a:ext cx="206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ТРАДИЦИИ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ШКОЛЫ 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CC66FF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7566" y="5468272"/>
            <a:ext cx="4694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  </a:t>
            </a:r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Здоровьесберегающие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технологии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 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24" name="Picture 2" descr="C:\Users\user19\Desktop\Створити папку\20170608_09550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21442" y="3485424"/>
            <a:ext cx="2409834" cy="180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19\Desktop\Створити папку\20170608_09595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985" y="272034"/>
            <a:ext cx="2565897" cy="192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Елена291\Desktop\67901998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18663" y="2426358"/>
            <a:ext cx="1970464" cy="2074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291\Desktop\24854763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6660" y="272626"/>
            <a:ext cx="3002467" cy="1939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291\Desktop\395088018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6062" y="1488242"/>
            <a:ext cx="2439870" cy="1829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ена291\Desktop\324302953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921" y="2426358"/>
            <a:ext cx="3691021" cy="2074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Елена291\Desktop\21851909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986" y="4644728"/>
            <a:ext cx="4146988" cy="232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19\Desktop\Створити папку\20170608_09550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32005" y="3537414"/>
            <a:ext cx="2409834" cy="180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19\Desktop\Створити папку\20170608_09595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548" y="324024"/>
            <a:ext cx="2565897" cy="192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Елена291\Desktop\67901998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29226" y="2478348"/>
            <a:ext cx="1970464" cy="2074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Елена291\Desktop\24854763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7223" y="324616"/>
            <a:ext cx="3002467" cy="1939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Елена291\Desktop\395088018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625" y="1540232"/>
            <a:ext cx="2439870" cy="1829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Елена291\Desktop\324302953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484" y="2478348"/>
            <a:ext cx="3691021" cy="2074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Елена291\Desktop\21851909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549" y="4696718"/>
            <a:ext cx="4146988" cy="232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588750">
            <a:off x="8537285" y="415849"/>
            <a:ext cx="206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ТРАДИЦИИ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ШКОЛЫ 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CC66FF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991" y="5247792"/>
            <a:ext cx="3920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К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алендарные  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праздники 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8" name="Picture 2" descr="C:\Users\Елена291\Desktop\0720375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2091" y="2700511"/>
            <a:ext cx="3871658" cy="241458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291\Desktop\3849830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8327" y="5292799"/>
            <a:ext cx="2442949" cy="211116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Елена291\Desktop\37082310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474" y="186229"/>
            <a:ext cx="2828509" cy="2330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Елена291\Desktop\44470479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475" y="5292798"/>
            <a:ext cx="3439257" cy="20564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Елена291\Desktop\0062563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474" y="2700510"/>
            <a:ext cx="4303353" cy="241458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Елена291\Desktop\82325855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6746" y="186229"/>
            <a:ext cx="3512322" cy="2330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3529" y="180231"/>
            <a:ext cx="65775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21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марта ежегодно проводится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праздник </a:t>
            </a: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Солнце детям»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, посвященный </a:t>
            </a:r>
            <a:endParaRPr lang="ru-RU" sz="2400" b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Всемирному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Дню человека с синдрома Дауна.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588750">
            <a:off x="8407925" y="415849"/>
            <a:ext cx="206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ТРАДИЦИИ 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C66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ШКОЛЫ 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CC66FF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24" name="Picture 2" descr="C:\Users\Елена291\Desktop\4433091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6190" y="4594038"/>
            <a:ext cx="4239742" cy="26219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Елена291\Desktop\3384837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6275" y="1662696"/>
            <a:ext cx="3719657" cy="25762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2 класс интерната\Солнечные дети 2017\DSC_063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4623" y="1662696"/>
            <a:ext cx="4432326" cy="25762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2 класс интерната\Солнечные дети 2017\DSC_0799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4623" y="4594039"/>
            <a:ext cx="3793431" cy="26219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54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7030A0"/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4098" name="Picture 2" descr="G:\диплом Семенова\диплом Семенова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2404" y="1991398"/>
            <a:ext cx="7247258" cy="4508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2538387" y="169485"/>
            <a:ext cx="73912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Georgia" pitchFamily="18" charset="0"/>
              </a:rPr>
              <a:t>	С 18.11.2017 г</a:t>
            </a:r>
            <a:r>
              <a:rPr lang="ru-RU" sz="2000" b="1" kern="0" dirty="0">
                <a:solidFill>
                  <a:prstClr val="black"/>
                </a:solidFill>
                <a:latin typeface="Georgia" pitchFamily="18" charset="0"/>
              </a:rPr>
              <a:t>. по </a:t>
            </a:r>
            <a:r>
              <a:rPr lang="ru-RU" sz="2000" b="1" kern="0" dirty="0" smtClean="0">
                <a:solidFill>
                  <a:prstClr val="black"/>
                </a:solidFill>
                <a:latin typeface="Georgia" pitchFamily="18" charset="0"/>
              </a:rPr>
              <a:t>23.12.2017г</a:t>
            </a:r>
            <a:r>
              <a:rPr lang="ru-RU" sz="2000" b="1" kern="0" dirty="0">
                <a:solidFill>
                  <a:prstClr val="black"/>
                </a:solidFill>
                <a:latin typeface="Georgia" pitchFamily="18" charset="0"/>
              </a:rPr>
              <a:t>.  </a:t>
            </a:r>
            <a:r>
              <a:rPr lang="ru-RU" sz="2000" b="1" kern="0" dirty="0" smtClean="0">
                <a:solidFill>
                  <a:prstClr val="black"/>
                </a:solidFill>
                <a:latin typeface="Georgia" pitchFamily="18" charset="0"/>
              </a:rPr>
              <a:t>в  Институте профессионального развития   ГОУ ВПО ЛНР «ЛНУ </a:t>
            </a:r>
          </a:p>
          <a:p>
            <a:pPr defTabSz="914400"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Georgia" pitchFamily="18" charset="0"/>
              </a:rPr>
              <a:t>имени Тараса Шевченко»  прошла  курсы по </a:t>
            </a:r>
          </a:p>
          <a:p>
            <a:pPr defTabSz="914400"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Georgia" pitchFamily="18" charset="0"/>
              </a:rPr>
              <a:t>программе повышения квалификации </a:t>
            </a:r>
          </a:p>
          <a:p>
            <a:pPr algn="ctr" defTabSz="914400"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Georgia" pitchFamily="18" charset="0"/>
              </a:rPr>
              <a:t>«Управление учебным заведением» </a:t>
            </a:r>
            <a:r>
              <a:rPr lang="ru-RU" sz="2000" b="1" kern="0" dirty="0">
                <a:solidFill>
                  <a:prstClr val="black"/>
                </a:solidFill>
                <a:latin typeface="Georgia" pitchFamily="18" charset="0"/>
              </a:rPr>
              <a:t/>
            </a:r>
            <a:br>
              <a:rPr lang="ru-RU" sz="2000" b="1" kern="0" dirty="0">
                <a:solidFill>
                  <a:prstClr val="black"/>
                </a:solidFill>
                <a:latin typeface="Georgia" pitchFamily="18" charset="0"/>
              </a:rPr>
            </a:br>
            <a:endParaRPr lang="ru-RU" sz="2000" b="1" kern="0" dirty="0">
              <a:solidFill>
                <a:prstClr val="black"/>
              </a:solidFill>
              <a:latin typeface="Georgia" pitchFamily="18" charset="0"/>
            </a:endParaRPr>
          </a:p>
          <a:p>
            <a:pPr marL="266700" defTabSz="914400">
              <a:defRPr/>
            </a:pPr>
            <a:r>
              <a:rPr lang="ru-RU" sz="2000" b="1" kern="0" dirty="0" smtClean="0">
                <a:solidFill>
                  <a:srgbClr val="38096B"/>
                </a:solidFill>
                <a:latin typeface="Georgia" pitchFamily="18" charset="0"/>
              </a:rPr>
              <a:t>	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2684" y="813356"/>
            <a:ext cx="5490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В школе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с 1992 года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действует орган   </a:t>
            </a:r>
            <a:r>
              <a:rPr lang="ru-RU" sz="2400" dirty="0" err="1" smtClean="0">
                <a:solidFill>
                  <a:prstClr val="black"/>
                </a:solidFill>
                <a:latin typeface="Times New Roman"/>
              </a:rPr>
              <a:t>соуправления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 – детская школьная организация РЕМИД.</a:t>
            </a:r>
          </a:p>
          <a:p>
            <a:r>
              <a:rPr lang="ru-RU" sz="2400" b="1" i="1" dirty="0" smtClean="0">
                <a:solidFill>
                  <a:prstClr val="black"/>
                </a:solidFill>
                <a:latin typeface="Times New Roman"/>
              </a:rPr>
              <a:t>23 ноября  2017 года  проводился грандиозный праздник, посвящен-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/>
              </a:rPr>
              <a:t>ный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</a:rPr>
              <a:t>  дню рождения детской школьной организации «Республика   мальчишек  и  девчонок».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Елена291\Desktop\6784260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4832" y="4274234"/>
            <a:ext cx="3843983" cy="229460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291\Desktop\8422902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4155" y="4274234"/>
            <a:ext cx="3821087" cy="23250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1261" y="160682"/>
            <a:ext cx="7932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/>
              </a:rPr>
              <a:t>«Республика 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/>
              </a:rPr>
              <a:t>мальчишек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/>
              </a:rPr>
              <a:t> и  девчонок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/>
              </a:rPr>
              <a:t>»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098" name="Picture 2" descr="C:\Users\Елена291\Desktop\1182457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6274" y="813356"/>
            <a:ext cx="3036410" cy="280831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0436" y="3751013"/>
            <a:ext cx="7425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«Звонкая летопись. РЕМИДу-25».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9162" y="6588943"/>
            <a:ext cx="8117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/>
              </a:rPr>
              <a:t>Именно та школа, которая стремится создать для себя доброе имя и через традиции сберечь это доброе имя, имеет будущее.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076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8428" y="80347"/>
            <a:ext cx="691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Популяризация педагогического опыта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89685" y="680511"/>
            <a:ext cx="8252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19.05.2017г.     Республиканская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 </a:t>
            </a:r>
            <a:endParaRPr lang="ru-RU" sz="2400" dirty="0" smtClean="0">
              <a:solidFill>
                <a:prstClr val="black"/>
              </a:solidFill>
              <a:latin typeface="Times New Roman"/>
            </a:endParaRPr>
          </a:p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Выступление «Педагогические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условия личностного развития аутичных детей в учебно-воспитательном процессе специального учебного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заведения» 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9684" y="1705173"/>
            <a:ext cx="8252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29.09.2017 г.  Республиканский образовательный салон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«Современное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2017»</a:t>
            </a:r>
          </a:p>
          <a:p>
            <a:pPr defTabSz="914400"/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семинара «Особенности обучения и воспитания детей с расстройствами </a:t>
            </a:r>
            <a:r>
              <a:rPr lang="ru-RU" sz="18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аутического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спектра в условиях специальной (коррекционной) школы-интерната»»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9685" y="3212533"/>
            <a:ext cx="6232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2015 г.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материалы по педагогическому опыту: статьи, фотографии, презентации, видеоматериалы располагаю на школьном сайте                                                           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://pssh-i.ucoz.com/index/nash_ehksperiment/0-44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Елена291\Desktop\Снимок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052" y="3052781"/>
            <a:ext cx="1776248" cy="144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ена291\Desktop\933425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066" y="4500711"/>
            <a:ext cx="1628281" cy="2907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ДЕТИ-АУТИСТЫ (ФОТО)\Май 2017\IMG_812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761" y="4860751"/>
            <a:ext cx="4466003" cy="2510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ДЕЯТЕЛЬНОСТИ 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5302" y="151518"/>
            <a:ext cx="66999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ноябре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в Республиканском конкурсе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газет среди пресс-центров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образовательных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ЛНР школа-интернат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заняла 1 место.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14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г.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Республиканском творческом конкурсе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«Ангел надежды»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Алексей Сазонов 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заняли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 (вокал).</a:t>
            </a:r>
            <a:endParaRPr lang="uk-UA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апреле 2016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в Республиканской выставке-конкурсе  пасхальных композиций «День великой радости» заняли учащиеся школы: 1 место -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Веретина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К.; 2 место - Сероштан А.; 3 место - Щербак Ю.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г. в 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Республиканском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конкурсе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Ангел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надежды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 Сазонов занял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место, 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хореогра-фический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коллектив «Танцевальная палитра» с  номером «Русская  зима» привез в родную школу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место.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марте 2017 г.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Алчевского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городского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«Вода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глазами детей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Маматченко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ученик 4 класса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Иванов А. получили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в региональном туре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лена291\Desktop\4430807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0449" y="5478168"/>
            <a:ext cx="2947765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291\Desktop\012054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745235" y="246215"/>
            <a:ext cx="1743711" cy="23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лена291\Desktop\7501537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724" y="5509039"/>
            <a:ext cx="177284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лена291\Desktop\3118567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5236" y="2670146"/>
            <a:ext cx="1743710" cy="26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ена291\Desktop\3989505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372" y="5807273"/>
            <a:ext cx="2880320" cy="16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ДЕЯТЕЛЬНОСТИ 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 descr="G:\НАГРАДЫ директора\7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24206">
            <a:off x="7661294" y="1062973"/>
            <a:ext cx="2543079" cy="364371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НАГРАДЫ директора\8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25991">
            <a:off x="2495761" y="1013982"/>
            <a:ext cx="2432737" cy="348007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НАГРАДЫ директора\10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6117" y="1016941"/>
            <a:ext cx="2425715" cy="346188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G:\НАГРАДЫ директора\16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16695">
            <a:off x="8069753" y="3898475"/>
            <a:ext cx="2295411" cy="342836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G:\НАГРАДЫ директора\12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93398">
            <a:off x="2442505" y="3893647"/>
            <a:ext cx="2248948" cy="339024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Копия диплом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07145" y="3689462"/>
            <a:ext cx="2923656" cy="39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561442" y="156130"/>
            <a:ext cx="76150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n w="9525">
                  <a:solidFill>
                    <a:srgbClr val="002060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Результаты   деятельности  с  2015 г. по 2018 г.</a:t>
            </a:r>
            <a:endParaRPr lang="ru-RU" sz="2500" b="1" dirty="0">
              <a:ln w="9525">
                <a:solidFill>
                  <a:srgbClr val="002060"/>
                </a:solidFill>
              </a:ln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ДЕЯТЕЛЬНОСТИ 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098" name="Picture 2" descr="G:\НАГРАДЫ директора\13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49927">
            <a:off x="2576076" y="365361"/>
            <a:ext cx="2808019" cy="411305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НАГРАДЫ директора\14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34389">
            <a:off x="7285633" y="385164"/>
            <a:ext cx="2842182" cy="410383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G:\НАГРАДЫ директора\11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1492" y="167933"/>
            <a:ext cx="2847949" cy="426077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НАГРАДЫ директора\17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06469">
            <a:off x="2396804" y="3481058"/>
            <a:ext cx="2612073" cy="377224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G:\НАГРАДЫ директора\18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3181">
            <a:off x="7846771" y="3615189"/>
            <a:ext cx="2462884" cy="369432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G:\НАГРАДЫ директора\19.jp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037" y="4644727"/>
            <a:ext cx="3380858" cy="249064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ДЕЯТЕЛЬНОСТИ 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6420" y="241035"/>
            <a:ext cx="6577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rgbClr val="002060"/>
                  </a:solidFill>
                </a:ln>
                <a:solidFill>
                  <a:srgbClr val="CC00FF"/>
                </a:solidFill>
                <a:latin typeface="Times New Roman"/>
              </a:rPr>
              <a:t>Благодарю за внимание! </a:t>
            </a:r>
            <a:endParaRPr lang="ru-RU" sz="4800" b="1" dirty="0">
              <a:ln w="28575">
                <a:solidFill>
                  <a:srgbClr val="002060"/>
                </a:solidFill>
              </a:ln>
              <a:solidFill>
                <a:srgbClr val="CC00FF"/>
              </a:solidFill>
            </a:endParaRPr>
          </a:p>
        </p:txBody>
      </p:sp>
      <p:pic>
        <p:nvPicPr>
          <p:cNvPr id="2051" name="Picture 3" descr="D:\1 класс интерната\для сайта\ЛЕТО 2015\Скульптура лев\2015-06-11-39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363" y="1952819"/>
            <a:ext cx="7900987" cy="443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ОБЩИЕ СВЕДЕНИЯ О ДИРЕКТОРЕ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6340" y="169485"/>
            <a:ext cx="79928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Квалификационная категория –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4B0082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4B0082"/>
                </a:solidFill>
                <a:latin typeface="Georgia" pitchFamily="18" charset="0"/>
              </a:rPr>
              <a:t>    </a:t>
            </a:r>
            <a:r>
              <a:rPr lang="ru-RU" sz="2000" b="1" dirty="0" smtClean="0">
                <a:solidFill>
                  <a:srgbClr val="660066"/>
                </a:solidFill>
                <a:latin typeface="Georgia" pitchFamily="18" charset="0"/>
              </a:rPr>
              <a:t>«Специалист высшей категории»,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педагогическое звание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–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4B0082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4B0082"/>
                </a:solidFill>
                <a:latin typeface="Georgia" pitchFamily="18" charset="0"/>
              </a:rPr>
              <a:t>    </a:t>
            </a:r>
            <a:r>
              <a:rPr lang="ru-RU" sz="2000" b="1" dirty="0" smtClean="0">
                <a:solidFill>
                  <a:srgbClr val="660066"/>
                </a:solidFill>
                <a:latin typeface="Georgia" pitchFamily="18" charset="0"/>
              </a:rPr>
              <a:t>«Учитель-методист».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Руководитель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научно-экспериментальной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endParaRPr lang="ru-RU" sz="2000" b="1" dirty="0" smtClean="0">
              <a:solidFill>
                <a:prstClr val="black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проблеме: </a:t>
            </a:r>
            <a:endParaRPr lang="ru-RU" sz="2000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b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Педагогические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условия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личностного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развития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аутичных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детей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в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учебно-воспитательном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процессе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специального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учебного</a:t>
            </a:r>
            <a:r>
              <a:rPr lang="uk-UA" sz="2000" b="1" dirty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заведения</a:t>
            </a:r>
            <a:r>
              <a:rPr lang="uk-UA" sz="2000" b="1" dirty="0" smtClean="0">
                <a:solidFill>
                  <a:srgbClr val="660066"/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prstClr val="black"/>
              </a:solidFill>
              <a:latin typeface="Georgia" pitchFamily="18" charset="0"/>
              <a:ea typeface="Calibri"/>
              <a:cs typeface="Times New Roman" pitchFamily="18" charset="0"/>
            </a:endParaRPr>
          </a:p>
          <a:p>
            <a:pPr indent="354013" defTabSz="914400" fontAlgn="t">
              <a:spcBef>
                <a:spcPct val="20000"/>
              </a:spcBef>
            </a:pPr>
            <a:endParaRPr lang="uk-UA" sz="20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defTabSz="914400" fontAlgn="t">
              <a:spcBef>
                <a:spcPct val="20000"/>
              </a:spcBef>
            </a:pPr>
            <a:endParaRPr lang="uk-UA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prstClr val="black"/>
              </a:solidFill>
              <a:latin typeface="Georgia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18" name="Picture 2" descr="G:\ДЕТИ-АУТИСТЫ (ФОТО)\Май 2017\IMG_81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429" y="4957157"/>
            <a:ext cx="4440823" cy="24958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Елена291\Desktop\7895278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8612" y="180231"/>
            <a:ext cx="3152664" cy="29660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:\1 класс интерната\для сайта\Для сайта 1\Фото сент Постолова\С логопедом Леша 201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356" y="4979982"/>
            <a:ext cx="3240360" cy="2430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9313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ВКЛАД В ПОВЫШЕНИЕ КАЧЕСТВА ОБРАЗОВАНИЯ 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1871">
            <a:off x="8081751" y="4163338"/>
            <a:ext cx="2160240" cy="2880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Объект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4150">
            <a:off x="2475670" y="4136816"/>
            <a:ext cx="2088232" cy="299777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2178347" y="143855"/>
            <a:ext cx="8191443" cy="342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обучения детей-</a:t>
            </a:r>
            <a:r>
              <a:rPr lang="ru-RU" sz="28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аутистов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разработала              учебные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пособия: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«Букварь», «Математика»,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«</a:t>
            </a:r>
            <a:r>
              <a:rPr lang="uk-UA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Программы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 по </a:t>
            </a:r>
            <a:r>
              <a:rPr lang="uk-UA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чтению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endParaRPr lang="uk-UA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письму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uk-UA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математике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», </a:t>
            </a:r>
            <a:endParaRPr lang="uk-UA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uk-UA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Монография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«</a:t>
            </a:r>
            <a:r>
              <a:rPr lang="uk-UA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Развитие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uk-UA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речи </a:t>
            </a:r>
            <a:r>
              <a:rPr lang="uk-UA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аутичных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детей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  <a:endParaRPr lang="uk-UA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uk-UA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под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ред.Семеновой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</a:rPr>
              <a:t>Т.В.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4" name="Picture 3" descr="D:\1 класс интерната\для сайта\Для сайта 1\фото\DSCN1185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2884" y="1097555"/>
            <a:ext cx="3450129" cy="2829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2395">
            <a:off x="4287349" y="4049525"/>
            <a:ext cx="2124141" cy="296154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2" name="Picture 2" descr="C:\Users\Елена291\Desktop\брошюра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6217">
            <a:off x="6246015" y="4068663"/>
            <a:ext cx="2077105" cy="294290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43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ОБЩИЕ СВЕДЕНИЯ О ДИРЕКТОРЕ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6340" y="169485"/>
            <a:ext cx="35283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Награждена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памятным знаком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«Милосердие» </a:t>
            </a:r>
            <a:endParaRPr lang="ru-RU" sz="20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/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2018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г./</a:t>
            </a:r>
            <a:endParaRPr lang="ru-RU" sz="2000" b="1" dirty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Награждена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медалью</a:t>
            </a:r>
            <a:r>
              <a:rPr lang="ru-RU" sz="2000" b="1" dirty="0">
                <a:solidFill>
                  <a:srgbClr val="4B0082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«За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заслуги»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Georgia" pitchFamily="18" charset="0"/>
              </a:rPr>
              <a:t>II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степени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/2017 г./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4B0082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4B0082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Награждена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орденом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Пресвятой Богородицы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/2015 г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./</a:t>
            </a:r>
            <a:endParaRPr lang="ru-RU" sz="20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3074" name="Picture 2" descr="G:\диплом Семенова\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0599" y="3060551"/>
            <a:ext cx="2575876" cy="2027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диплом Семенова\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2684" y="301176"/>
            <a:ext cx="2952328" cy="2062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диплом Семенова\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5204" y="5270465"/>
            <a:ext cx="1997183" cy="2162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G:\диплом Семенова\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31" y="2766930"/>
            <a:ext cx="1028568" cy="2320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Елена291\Desktop\18487036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411" y="108223"/>
            <a:ext cx="2836881" cy="3224481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70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3"/>
            <a:ext cx="10680330" cy="7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7030A0"/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7770" y="878814"/>
            <a:ext cx="855563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Педагогический стаж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– 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36 лет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в данном учреждении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–  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36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лет;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в должности: </a:t>
            </a:r>
            <a:endParaRPr lang="ru-RU" sz="12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учитель начальных классов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– 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2 года,</a:t>
            </a: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	заместитель директора по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ВР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– </a:t>
            </a:r>
            <a:r>
              <a:rPr lang="ru-RU" sz="2000" b="1" dirty="0" smtClean="0">
                <a:solidFill>
                  <a:srgbClr val="4B0082"/>
                </a:solidFill>
                <a:latin typeface="Georgia" pitchFamily="18" charset="0"/>
              </a:rPr>
              <a:t>12 </a:t>
            </a:r>
            <a:r>
              <a:rPr lang="ru-RU" sz="2000" b="1" dirty="0">
                <a:solidFill>
                  <a:srgbClr val="4B0082"/>
                </a:solidFill>
                <a:latin typeface="Georgia" pitchFamily="18" charset="0"/>
              </a:rPr>
              <a:t>лет</a:t>
            </a:r>
            <a:r>
              <a:rPr lang="ru-RU" sz="2000" b="1" dirty="0" smtClean="0">
                <a:solidFill>
                  <a:srgbClr val="4B0082"/>
                </a:solidFill>
                <a:latin typeface="Georgia" pitchFamily="18" charset="0"/>
              </a:rPr>
              <a:t>,</a:t>
            </a: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	логопед – </a:t>
            </a:r>
            <a:r>
              <a:rPr lang="ru-RU" sz="2000" b="1" dirty="0" smtClean="0">
                <a:solidFill>
                  <a:srgbClr val="4B0082"/>
                </a:solidFill>
                <a:latin typeface="Georgia" pitchFamily="18" charset="0"/>
              </a:rPr>
              <a:t>11 лет,</a:t>
            </a: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заместитель директора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по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УВР – </a:t>
            </a:r>
            <a:r>
              <a:rPr lang="ru-RU" sz="2000" b="1" dirty="0">
                <a:solidFill>
                  <a:srgbClr val="4B0082"/>
                </a:solidFill>
                <a:latin typeface="Georgia" pitchFamily="18" charset="0"/>
              </a:rPr>
              <a:t>7</a:t>
            </a:r>
            <a:r>
              <a:rPr lang="ru-RU" sz="2000" b="1" dirty="0" smtClean="0">
                <a:solidFill>
                  <a:srgbClr val="4B0082"/>
                </a:solidFill>
                <a:latin typeface="Georgia" pitchFamily="18" charset="0"/>
              </a:rPr>
              <a:t> лет,</a:t>
            </a: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	директор школы – 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4 года.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             «</a:t>
            </a:r>
            <a:r>
              <a:rPr lang="ru-RU" sz="2000" dirty="0" err="1" smtClean="0">
                <a:solidFill>
                  <a:prstClr val="black"/>
                </a:solidFill>
                <a:latin typeface="Georgia" pitchFamily="18" charset="0"/>
              </a:rPr>
              <a:t>РЕМИДу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– 25»                             Юбилей школы-интерната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06340" y="169485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Жизнь, отданная детям…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25" name="Picture 2" descr="D:\2 класс интерната\ФОТО ДИРЕКТОРА\директор фото\фото Т.В.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875092" y="2873567"/>
            <a:ext cx="1670404" cy="191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Елена291\Desktop\1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1792" y="754261"/>
            <a:ext cx="2515731" cy="1874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291\Desktop\14-05-2018_17-18-25\25 л Рем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2364" y="5004767"/>
            <a:ext cx="3803576" cy="222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291\Desktop\14-05-2018_17-18-25\IMG_433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860" y="5016033"/>
            <a:ext cx="3331473" cy="22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-32022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ОБЩИЕ СВЕДЕНИЯ О </a:t>
            </a:r>
            <a:r>
              <a:rPr lang="ru-RU" sz="1100" dirty="0">
                <a:solidFill>
                  <a:srgbClr val="7030A0"/>
                </a:solidFill>
                <a:latin typeface="Arial Black" pitchFamily="34" charset="0"/>
              </a:rPr>
              <a:t>ДИРЕКТОРЕ </a:t>
            </a:r>
            <a:endParaRPr lang="ru-RU" sz="11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237661" y="4467306"/>
            <a:ext cx="8329193" cy="27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r>
              <a:rPr lang="ru-RU" sz="3600" b="1" i="1" u="sng" dirty="0" smtClean="0">
                <a:ln>
                  <a:solidFill>
                    <a:srgbClr val="002060"/>
                  </a:solidFill>
                </a:ln>
                <a:solidFill>
                  <a:srgbClr val="CC00FF"/>
                </a:solidFill>
                <a:latin typeface="Times New Roman" pitchFamily="18" charset="0"/>
              </a:rPr>
              <a:t>Моё кредо директора:</a:t>
            </a:r>
            <a:endParaRPr lang="ru-RU" sz="3600" b="1" i="1" u="sng" dirty="0">
              <a:ln>
                <a:solidFill>
                  <a:srgbClr val="002060"/>
                </a:solidFill>
              </a:ln>
              <a:solidFill>
                <a:srgbClr val="CC00FF"/>
              </a:solidFill>
              <a:latin typeface="Times New Roman" pitchFamily="18" charset="0"/>
            </a:endParaRPr>
          </a:p>
          <a:p>
            <a:pPr defTabSz="914400">
              <a:defRPr/>
            </a:pPr>
            <a:endParaRPr lang="ru-RU" sz="1800" b="1" dirty="0">
              <a:solidFill>
                <a:srgbClr val="38096B"/>
              </a:solidFill>
              <a:latin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школы – заслуга коллектива, неудача – промах директора.</a:t>
            </a:r>
          </a:p>
          <a:p>
            <a:pPr>
              <a:lnSpc>
                <a:spcPct val="120000"/>
              </a:lnSpc>
            </a:pPr>
            <a:endParaRPr lang="ru-RU" sz="2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defRPr/>
            </a:pPr>
            <a:endParaRPr lang="ru-RU" sz="2400" dirty="0">
              <a:solidFill>
                <a:sysClr val="window" lastClr="FFFFFF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50356" y="11219"/>
            <a:ext cx="7575002" cy="484953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825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b="1" i="1" u="sng" dirty="0" smtClean="0">
                <a:ln w="19050">
                  <a:solidFill>
                    <a:prstClr val="black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Моё педагогическое кредо:</a:t>
            </a:r>
            <a:br>
              <a:rPr lang="ru-RU" b="1" i="1" u="sng" dirty="0" smtClean="0">
                <a:ln w="19050">
                  <a:solidFill>
                    <a:prstClr val="black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Настоящий учитель 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тот, кто способен </a:t>
            </a:r>
            <a:b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спуститься с высот своих </a:t>
            </a:r>
            <a:b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знаний до незнания </a:t>
            </a:r>
            <a:b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ученика и вместе </a:t>
            </a:r>
            <a:b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ним совершить </a:t>
            </a:r>
            <a:b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восхождение.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лена291\Desktop\14-05-2018_16-53-24\фото с дет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7023" y="981720"/>
            <a:ext cx="3819831" cy="3086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1" y="11770"/>
            <a:ext cx="10680330" cy="66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8975" y="6381750"/>
            <a:ext cx="43244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92361" y="6381750"/>
            <a:ext cx="4376613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291\Desktop\портфолио\28882_html_m670f661c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022"/>
            <a:ext cx="1992361" cy="7593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843" y="486075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ВКЛАД В ПОВЫШЕНИЕ КАЧЕСТВА ОБРАЗОВАНИЯ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782" y="3780631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ИННОВАЦИОН-НАЯ МЕТОДИЧЕСКАЯ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16" y="2628503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УПРАВЛЕН-ЧЕСКАЯ ДЕЯТЕЛЬНОСТЬ</a:t>
            </a:r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16" y="1476375"/>
            <a:ext cx="1800200" cy="864096"/>
          </a:xfrm>
          <a:prstGeom prst="roundRect">
            <a:avLst>
              <a:gd name="adj" fmla="val 50000"/>
            </a:avLst>
          </a:prstGeom>
          <a:solidFill>
            <a:srgbClr val="EBF472"/>
          </a:solidFill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СВЕДЕНИЯ О 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Arial Black" pitchFamily="34" charset="0"/>
              </a:rPr>
              <a:t>ШКОЛЕ</a:t>
            </a:r>
            <a:endParaRPr lang="ru-RU" sz="1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116" y="324247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100" dirty="0" smtClean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ОБЩИЕ СВЕДЕНИЯ О ДИРЕКТОРЕ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080" y="5955804"/>
            <a:ext cx="1800200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endParaRPr lang="ru-RU" sz="1100" dirty="0">
              <a:solidFill>
                <a:srgbClr val="4BACC6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ДЕЯТЕЛЬНОСТИ</a:t>
            </a:r>
            <a:r>
              <a:rPr lang="ru-RU" sz="1100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018017" y="3514998"/>
            <a:ext cx="5050904" cy="278591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sz="1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Контингент учащихся </a:t>
            </a:r>
            <a:r>
              <a:rPr lang="ru-RU" sz="18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всего учащихся -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детей-сирот и детей,  лишенных           родительской опеки -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детей-инвалидов 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детей-диспансерной группы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с синдромом аутизма  - 21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Елена291\Desktop\6612865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780" y="4907953"/>
            <a:ext cx="4496817" cy="2526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1 класс интерната\для сайта\фото школы\школа 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348" y="250701"/>
            <a:ext cx="4167714" cy="3025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0082" y="117973"/>
            <a:ext cx="41335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Перевальская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школа-интернат была построена в 1961 году ,</a:t>
            </a:r>
            <a:endParaRPr lang="ru-RU" sz="1800" dirty="0" smtClean="0">
              <a:solidFill>
                <a:srgbClr val="4B00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1978 году 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была реорганизована 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вспомогательную 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школу-интернат.      </a:t>
            </a:r>
          </a:p>
          <a:p>
            <a:pPr algn="just"/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2006 году переименована в </a:t>
            </a:r>
            <a:r>
              <a:rPr lang="ru-RU" sz="1800" dirty="0" err="1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Перевальскую</a:t>
            </a:r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 областную специальную общеобразовательную школу-интернат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4B0082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ru-RU" sz="1800" dirty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Распоряжением Совета Ми-</a:t>
            </a:r>
            <a:r>
              <a:rPr lang="ru-RU" sz="1800" dirty="0" err="1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нистров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 Луганской Народной </a:t>
            </a:r>
            <a:r>
              <a:rPr lang="ru-RU" sz="1800" dirty="0" err="1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Респуб</a:t>
            </a:r>
            <a:r>
              <a:rPr lang="ru-RU" sz="1800" dirty="0" smtClean="0">
                <a:solidFill>
                  <a:srgbClr val="4B0082"/>
                </a:solidFill>
                <a:latin typeface="Times New Roman" pitchFamily="18" charset="0"/>
                <a:cs typeface="Times New Roman" pitchFamily="18" charset="0"/>
              </a:rPr>
              <a:t>-лики № 02-05/72/15 от  14.04.2015 г. «О создании Государственных учреждений ЛНР» было создано         </a:t>
            </a:r>
          </a:p>
          <a:p>
            <a:pPr algn="ctr" defTabSz="91440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ЛНР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Перевальская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специальная  (коррекционная) общеобразовательная школа-интернат»</a:t>
            </a:r>
          </a:p>
        </p:txBody>
      </p:sp>
    </p:spTree>
    <p:extLst>
      <p:ext uri="{BB962C8B-B14F-4D97-AF65-F5344CB8AC3E}">
        <p14:creationId xmlns:p14="http://schemas.microsoft.com/office/powerpoint/2010/main" val="730743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ортфолио Т.В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ртфолио Т.В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1743</Words>
  <Application>Microsoft Office PowerPoint</Application>
  <PresentationFormat>Произвольный</PresentationFormat>
  <Paragraphs>632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Портфолио Т.В.</vt:lpstr>
      <vt:lpstr>1_Портфолио Т.В.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Елена291</dc:creator>
  <cp:lastModifiedBy>Елена291</cp:lastModifiedBy>
  <cp:revision>47</cp:revision>
  <dcterms:created xsi:type="dcterms:W3CDTF">2018-05-10T04:56:48Z</dcterms:created>
  <dcterms:modified xsi:type="dcterms:W3CDTF">2018-09-25T14:45:07Z</dcterms:modified>
</cp:coreProperties>
</file>