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20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3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24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25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Скругленный прямоугольник 26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Скругленный прямоугольник 4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41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42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43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оугольник 44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8C4B2-6A18-4F27-8E6A-B8EA4EEC8A3A}" type="datetimeFigureOut">
              <a:rPr lang="ru-RU"/>
              <a:pPr>
                <a:defRPr/>
              </a:pPr>
              <a:t>02.03.2017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C410889-3CBA-4083-AA29-16648C01F5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D8375-015E-44BD-B0D1-39D04A322550}" type="datetimeFigureOut">
              <a:rPr lang="ru-RU"/>
              <a:pPr>
                <a:defRPr/>
              </a:pPr>
              <a:t>02.03.2017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4DD27-56E8-4751-B3EF-B7D1222ED2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3562D-E26B-48DA-A3EA-41340E2C2524}" type="datetimeFigureOut">
              <a:rPr lang="ru-RU"/>
              <a:pPr>
                <a:defRPr/>
              </a:pPr>
              <a:t>02.03.2017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07646-C7A4-46A6-B24B-856E68D99D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E33C6-0D3E-43E2-9AC7-057F8D3F7791}" type="datetimeFigureOut">
              <a:rPr lang="ru-RU"/>
              <a:pPr>
                <a:defRPr/>
              </a:pPr>
              <a:t>02.03.2017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075CD-049F-47FE-A532-646C9B6D59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A4DC4-F86D-476B-86C0-452C0FBE882E}" type="datetimeFigureOut">
              <a:rPr lang="ru-RU"/>
              <a:pPr>
                <a:defRPr/>
              </a:pPr>
              <a:t>02.03.2017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BE57E-4972-477C-8271-547180B9A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B6551-55A2-4841-BD6E-26101ED7B2BF}" type="datetimeFigureOut">
              <a:rPr lang="ru-RU"/>
              <a:pPr>
                <a:defRPr/>
              </a:pPr>
              <a:t>02.03.2017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DEB0B-39EA-4159-90B3-2BACA89F8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EC27266-0F3C-40B0-9958-72775229E430}" type="datetimeFigureOut">
              <a:rPr lang="ru-RU"/>
              <a:pPr>
                <a:defRPr/>
              </a:pPr>
              <a:t>02.03.2017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0FF6582-E68F-4538-BED4-5DEDDAAB4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BE8CC-A467-41D5-A81D-B9BB73BF244F}" type="datetimeFigureOut">
              <a:rPr lang="ru-RU"/>
              <a:pPr>
                <a:defRPr/>
              </a:pPr>
              <a:t>02.03.2017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11127-F619-4789-A341-5B5C66407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BBBB6-A5E0-4AE7-9C7E-1856CD5E512A}" type="datetimeFigureOut">
              <a:rPr lang="ru-RU"/>
              <a:pPr>
                <a:defRPr/>
              </a:pPr>
              <a:t>02.03.2017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D2894-C5C2-4FFF-BE91-4AD414DFA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9ACEA-8160-4BFD-8744-39E4BD03F86F}" type="datetimeFigureOut">
              <a:rPr lang="ru-RU"/>
              <a:pPr>
                <a:defRPr/>
              </a:pPr>
              <a:t>02.03.2017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6272C-F146-408A-B899-47E08A92A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8976F-9948-4FD0-A97D-4D9EECCD8D7B}" type="datetimeFigureOut">
              <a:rPr lang="ru-RU"/>
              <a:pPr>
                <a:defRPr/>
              </a:pPr>
              <a:t>02.03.2017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0DF5D-2262-498A-AF46-99FD2F3FA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BCD70C-AF97-4A76-8E87-C1819EA5E128}" type="datetimeFigureOut">
              <a:rPr lang="ru-RU"/>
              <a:pPr>
                <a:defRPr/>
              </a:pPr>
              <a:t>02.03.2017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28DBA3-AF3D-4D19-A690-DE7D17D64E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5" r:id="rId2"/>
    <p:sldLayoutId id="2147483796" r:id="rId3"/>
    <p:sldLayoutId id="2147483797" r:id="rId4"/>
    <p:sldLayoutId id="2147483804" r:id="rId5"/>
    <p:sldLayoutId id="2147483805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457200" y="857250"/>
            <a:ext cx="8458200" cy="2786063"/>
          </a:xfrm>
        </p:spPr>
        <p:txBody>
          <a:bodyPr/>
          <a:lstStyle/>
          <a:p>
            <a:pPr algn="ctr"/>
            <a:r>
              <a:rPr lang="ru-RU" sz="8000" smtClean="0"/>
              <a:t>Чертежный шрифт</a:t>
            </a:r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88" y="4714875"/>
            <a:ext cx="5643562" cy="1571625"/>
          </a:xfrm>
        </p:spPr>
        <p:txBody>
          <a:bodyPr/>
          <a:lstStyle/>
          <a:p>
            <a:pPr marL="63500" algn="ctr"/>
            <a:r>
              <a:rPr lang="ru-RU" smtClean="0"/>
              <a:t>Учитель черчения </a:t>
            </a:r>
          </a:p>
          <a:p>
            <a:pPr marL="63500" algn="ctr"/>
            <a:r>
              <a:rPr lang="ru-RU" smtClean="0"/>
              <a:t>ГОУ СОШ № 639</a:t>
            </a:r>
          </a:p>
          <a:p>
            <a:pPr marL="63500" algn="ctr"/>
            <a:r>
              <a:rPr lang="ru-RU" smtClean="0"/>
              <a:t>Власова Светлана Васильевна</a:t>
            </a:r>
          </a:p>
          <a:p>
            <a:pPr marL="63500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1214438"/>
          </a:xfrm>
        </p:spPr>
        <p:txBody>
          <a:bodyPr/>
          <a:lstStyle/>
          <a:p>
            <a:r>
              <a:rPr lang="ru-RU" b="1" smtClean="0"/>
              <a:t>Латинский шрифт с наклоном</a:t>
            </a:r>
          </a:p>
        </p:txBody>
      </p:sp>
      <p:pic>
        <p:nvPicPr>
          <p:cNvPr id="14339" name="Picture 2" descr="a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2071688"/>
            <a:ext cx="5715000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000125"/>
          </a:xfrm>
        </p:spPr>
        <p:txBody>
          <a:bodyPr/>
          <a:lstStyle/>
          <a:p>
            <a:pPr algn="ctr"/>
            <a:r>
              <a:rPr lang="ru-RU" b="1" smtClean="0"/>
              <a:t>Цифры</a:t>
            </a:r>
          </a:p>
        </p:txBody>
      </p:sp>
      <p:pic>
        <p:nvPicPr>
          <p:cNvPr id="15363" name="Picture 2" descr="a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714500"/>
            <a:ext cx="6215063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14988" cy="1143000"/>
          </a:xfrm>
        </p:spPr>
        <p:txBody>
          <a:bodyPr/>
          <a:lstStyle/>
          <a:p>
            <a:r>
              <a:rPr lang="ru-RU" smtClean="0"/>
              <a:t>Буквы, цифры и знаки</a:t>
            </a:r>
          </a:p>
        </p:txBody>
      </p:sp>
      <p:pic>
        <p:nvPicPr>
          <p:cNvPr id="16387" name="Picture 2" descr="http://kig.pstu.ac.ru/sprav/glava_2/2_5/2_5image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643063"/>
            <a:ext cx="6500813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2_5image2.gif (6736 bytes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428625"/>
            <a:ext cx="15049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2_5Image4.gif (6415 bytes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1709738"/>
            <a:ext cx="1709738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97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7411" name="Picture 2" descr="http://www.homart.ru/image/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785813"/>
            <a:ext cx="8069263" cy="579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97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8435" name="Picture 2" descr="http://www.homart.ru/image/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143000"/>
            <a:ext cx="7318375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97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9459" name="Picture 2" descr="http://s07.radikal.ru/i180/0907/45/0f32666423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785813"/>
            <a:ext cx="809625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rusedu.info/upload/rte/Krossword_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071563"/>
            <a:ext cx="4389437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4714875" y="428625"/>
            <a:ext cx="3786188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Georgia" pitchFamily="18" charset="0"/>
              </a:rPr>
              <a:t>Вопросы по </a:t>
            </a:r>
            <a:r>
              <a:rPr lang="ru-RU" sz="1200" b="1">
                <a:latin typeface="Georgia" pitchFamily="18" charset="0"/>
              </a:rPr>
              <a:t>горизонтали: </a:t>
            </a:r>
          </a:p>
          <a:p>
            <a:pPr algn="ctr"/>
            <a:r>
              <a:rPr lang="ru-RU" sz="1200">
                <a:latin typeface="Georgia" pitchFamily="18" charset="0"/>
              </a:rPr>
              <a:t>3.Команда, позволяющая повернуть рисунок зеркально. </a:t>
            </a:r>
            <a:br>
              <a:rPr lang="ru-RU" sz="1200">
                <a:latin typeface="Georgia" pitchFamily="18" charset="0"/>
              </a:rPr>
            </a:br>
            <a:r>
              <a:rPr lang="ru-RU" sz="1200">
                <a:latin typeface="Georgia" pitchFamily="18" charset="0"/>
              </a:rPr>
              <a:t>5.Инструмент для заполнения части рисунка одним цветом. </a:t>
            </a:r>
            <a:br>
              <a:rPr lang="ru-RU" sz="1200">
                <a:latin typeface="Georgia" pitchFamily="18" charset="0"/>
              </a:rPr>
            </a:br>
            <a:r>
              <a:rPr lang="ru-RU" sz="1200">
                <a:latin typeface="Georgia" pitchFamily="18" charset="0"/>
              </a:rPr>
              <a:t>6.Инструмент, позволяющий взять требуемый цвет прямо с рисунка. </a:t>
            </a:r>
            <a:br>
              <a:rPr lang="ru-RU" sz="1200">
                <a:latin typeface="Georgia" pitchFamily="18" charset="0"/>
              </a:rPr>
            </a:br>
            <a:r>
              <a:rPr lang="ru-RU" sz="1200">
                <a:latin typeface="Georgia" pitchFamily="18" charset="0"/>
              </a:rPr>
              <a:t>8.Инструмент для создания замкнутых ломаных линий. </a:t>
            </a:r>
            <a:br>
              <a:rPr lang="ru-RU" sz="1200">
                <a:latin typeface="Georgia" pitchFamily="18" charset="0"/>
              </a:rPr>
            </a:br>
            <a:r>
              <a:rPr lang="ru-RU" sz="1200">
                <a:latin typeface="Georgia" pitchFamily="18" charset="0"/>
              </a:rPr>
              <a:t>9.Признак или свойство характеризующее предмет, в данном случае размеры рисунка. </a:t>
            </a:r>
            <a:br>
              <a:rPr lang="ru-RU" sz="1200">
                <a:latin typeface="Georgia" pitchFamily="18" charset="0"/>
              </a:rPr>
            </a:br>
            <a:r>
              <a:rPr lang="ru-RU" sz="1200">
                <a:latin typeface="Georgia" pitchFamily="18" charset="0"/>
              </a:rPr>
              <a:t>10.Начертание шрифта на рисунке. </a:t>
            </a:r>
            <a:br>
              <a:rPr lang="ru-RU" sz="1200">
                <a:latin typeface="Georgia" pitchFamily="18" charset="0"/>
              </a:rPr>
            </a:br>
            <a:r>
              <a:rPr lang="ru-RU" sz="1200">
                <a:latin typeface="Georgia" pitchFamily="18" charset="0"/>
              </a:rPr>
              <a:t>11.Чертежный инструмент, позволяющий соединить две точки прямой линией. </a:t>
            </a:r>
            <a:br>
              <a:rPr lang="ru-RU" sz="1200">
                <a:latin typeface="Georgia" pitchFamily="18" charset="0"/>
              </a:rPr>
            </a:br>
            <a:r>
              <a:rPr lang="ru-RU" sz="1200">
                <a:latin typeface="Georgia" pitchFamily="18" charset="0"/>
              </a:rPr>
              <a:t>13.Инструмент, создающий эффект разбрызгивания краски. </a:t>
            </a:r>
            <a:br>
              <a:rPr lang="ru-RU" sz="1200">
                <a:latin typeface="Georgia" pitchFamily="18" charset="0"/>
              </a:rPr>
            </a:br>
            <a:r>
              <a:rPr lang="ru-RU" sz="1200">
                <a:latin typeface="Georgia" pitchFamily="18" charset="0"/>
              </a:rPr>
              <a:t>15.Специальное устройство ввода для рисования на экране. </a:t>
            </a:r>
            <a:br>
              <a:rPr lang="ru-RU" sz="1200">
                <a:latin typeface="Georgia" pitchFamily="18" charset="0"/>
              </a:rPr>
            </a:br>
            <a:r>
              <a:rPr lang="ru-RU" sz="1200">
                <a:latin typeface="Georgia" pitchFamily="18" charset="0"/>
              </a:rPr>
              <a:t>16. Инструмент для выделения прямоугольных или произвольных фрагментов рисунка. </a:t>
            </a:r>
          </a:p>
          <a:p>
            <a:pPr algn="ctr"/>
            <a:r>
              <a:rPr lang="ru-RU" sz="1200" b="1">
                <a:latin typeface="Georgia" pitchFamily="18" charset="0"/>
              </a:rPr>
              <a:t>Вопросы по вертикали: </a:t>
            </a:r>
          </a:p>
          <a:p>
            <a:pPr algn="ctr"/>
            <a:r>
              <a:rPr lang="ru-RU" sz="1200">
                <a:latin typeface="Georgia" pitchFamily="18" charset="0"/>
              </a:rPr>
              <a:t>1.Программа для обработки какой-либо информации. </a:t>
            </a:r>
            <a:br>
              <a:rPr lang="ru-RU" sz="1200">
                <a:latin typeface="Georgia" pitchFamily="18" charset="0"/>
              </a:rPr>
            </a:br>
            <a:r>
              <a:rPr lang="ru-RU" sz="1200">
                <a:latin typeface="Georgia" pitchFamily="18" charset="0"/>
              </a:rPr>
              <a:t>2.То, что можно изменять при помощи палитры. </a:t>
            </a:r>
            <a:br>
              <a:rPr lang="ru-RU" sz="1200">
                <a:latin typeface="Georgia" pitchFamily="18" charset="0"/>
              </a:rPr>
            </a:br>
            <a:r>
              <a:rPr lang="ru-RU" sz="1200">
                <a:latin typeface="Georgia" pitchFamily="18" charset="0"/>
              </a:rPr>
              <a:t>4.Инструмент для удаления фрагмента рисунка. </a:t>
            </a:r>
            <a:br>
              <a:rPr lang="ru-RU" sz="1200">
                <a:latin typeface="Georgia" pitchFamily="18" charset="0"/>
              </a:rPr>
            </a:br>
            <a:r>
              <a:rPr lang="ru-RU" sz="1200">
                <a:latin typeface="Georgia" pitchFamily="18" charset="0"/>
              </a:rPr>
              <a:t>7.Меню цветов. </a:t>
            </a:r>
            <a:br>
              <a:rPr lang="ru-RU" sz="1200">
                <a:latin typeface="Georgia" pitchFamily="18" charset="0"/>
              </a:rPr>
            </a:br>
            <a:r>
              <a:rPr lang="ru-RU" sz="1200">
                <a:latin typeface="Georgia" pitchFamily="18" charset="0"/>
              </a:rPr>
              <a:t>8.Инструмент для увеличения фрагмента рисунка. </a:t>
            </a:r>
            <a:br>
              <a:rPr lang="ru-RU" sz="1200">
                <a:latin typeface="Georgia" pitchFamily="18" charset="0"/>
              </a:rPr>
            </a:br>
            <a:r>
              <a:rPr lang="ru-RU" sz="1200">
                <a:latin typeface="Georgia" pitchFamily="18" charset="0"/>
              </a:rPr>
              <a:t>12.Название инструмента для работы с частью рисунка. </a:t>
            </a:r>
            <a:br>
              <a:rPr lang="ru-RU" sz="1200">
                <a:latin typeface="Georgia" pitchFamily="18" charset="0"/>
              </a:rPr>
            </a:br>
            <a:r>
              <a:rPr lang="ru-RU" sz="1200">
                <a:latin typeface="Georgia" pitchFamily="18" charset="0"/>
              </a:rPr>
              <a:t>14.Команда, опрокидывания рисунка на 900.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97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714375" y="857250"/>
            <a:ext cx="7786688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Georgia" pitchFamily="18" charset="0"/>
              </a:rPr>
              <a:t>Ответы на кроссворд: </a:t>
            </a:r>
          </a:p>
          <a:p>
            <a:r>
              <a:rPr lang="ru-RU" sz="3200" b="1" i="1">
                <a:latin typeface="Georgia" pitchFamily="18" charset="0"/>
              </a:rPr>
              <a:t>По горизонтали</a:t>
            </a:r>
            <a:r>
              <a:rPr lang="ru-RU" sz="3200" i="1">
                <a:latin typeface="Georgia" pitchFamily="18" charset="0"/>
              </a:rPr>
              <a:t>: </a:t>
            </a:r>
          </a:p>
          <a:p>
            <a:r>
              <a:rPr lang="ru-RU" sz="3200">
                <a:latin typeface="Georgia" pitchFamily="18" charset="0"/>
              </a:rPr>
              <a:t>3.Отражение. 5.Заливка. 6.Пипетка. 8.Многоугольник. 9.Атрибут. 10.Курсив. 11.Линейка. </a:t>
            </a:r>
          </a:p>
          <a:p>
            <a:r>
              <a:rPr lang="ru-RU" sz="3200">
                <a:latin typeface="Georgia" pitchFamily="18" charset="0"/>
              </a:rPr>
              <a:t>13.Распылитель. 15.Планшет. 16.Ножницы. </a:t>
            </a:r>
          </a:p>
          <a:p>
            <a:r>
              <a:rPr lang="ru-RU" sz="3200" b="1" i="1">
                <a:latin typeface="Georgia" pitchFamily="18" charset="0"/>
              </a:rPr>
              <a:t>По вертикали: </a:t>
            </a:r>
          </a:p>
          <a:p>
            <a:r>
              <a:rPr lang="ru-RU" sz="3200">
                <a:latin typeface="Georgia" pitchFamily="18" charset="0"/>
              </a:rPr>
              <a:t>1.Редактор. 2.Цвет. 4.Ластик. 7.Палитра. 8.Масштаб. </a:t>
            </a:r>
          </a:p>
          <a:p>
            <a:r>
              <a:rPr lang="ru-RU" sz="3200">
                <a:latin typeface="Georgia" pitchFamily="18" charset="0"/>
              </a:rPr>
              <a:t>12.Выделение. 14.Поворот</a:t>
            </a:r>
            <a:r>
              <a:rPr lang="ru-RU">
                <a:latin typeface="Georgia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1357313"/>
          </a:xfrm>
        </p:spPr>
        <p:txBody>
          <a:bodyPr/>
          <a:lstStyle/>
          <a:p>
            <a:pPr algn="ctr"/>
            <a:r>
              <a:rPr lang="ru-RU" b="1" smtClean="0"/>
              <a:t>Задание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3888" indent="-514350">
              <a:buFont typeface="Trebuchet MS" pitchFamily="34" charset="0"/>
              <a:buAutoNum type="arabicPeriod"/>
            </a:pPr>
            <a:r>
              <a:rPr lang="ru-RU" smtClean="0"/>
              <a:t>Написать в рабочей тетради свою фамилию, имя, домашний адрес, школу и класс</a:t>
            </a:r>
          </a:p>
          <a:p>
            <a:pPr marL="623888" indent="-514350">
              <a:buFont typeface="Trebuchet MS" pitchFamily="34" charset="0"/>
              <a:buAutoNum type="arabicPeriod"/>
            </a:pPr>
            <a:r>
              <a:rPr lang="ru-RU" smtClean="0"/>
              <a:t>Заполнить основную надпись чертежным шрифтом.</a:t>
            </a:r>
          </a:p>
          <a:p>
            <a:pPr marL="623888" indent="-514350">
              <a:buFont typeface="Trebuchet MS" pitchFamily="34" charset="0"/>
              <a:buAutoNum type="arabicPeriod"/>
            </a:pPr>
            <a:r>
              <a:rPr lang="ru-RU" smtClean="0"/>
              <a:t>Читать стр. 21-24 учебника «Черчение»</a:t>
            </a:r>
          </a:p>
          <a:p>
            <a:pPr marL="623888" indent="-514350">
              <a:buFont typeface="Georgia" pitchFamily="18" charset="0"/>
              <a:buNone/>
            </a:pPr>
            <a:r>
              <a:rPr lang="ru-RU" smtClean="0"/>
              <a:t>        автор А.С. Ботвинников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2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929188"/>
          </a:xfrm>
        </p:spPr>
        <p:txBody>
          <a:bodyPr/>
          <a:lstStyle/>
          <a:p>
            <a:pPr algn="ctr"/>
            <a:r>
              <a:rPr lang="ru-RU" sz="9600" b="1" i="1" smtClean="0"/>
              <a:t>Спасибо</a:t>
            </a:r>
            <a:br>
              <a:rPr lang="ru-RU" sz="9600" b="1" i="1" smtClean="0"/>
            </a:br>
            <a:r>
              <a:rPr lang="ru-RU" sz="9600" b="1" i="1" smtClean="0"/>
              <a:t> за</a:t>
            </a:r>
            <a:br>
              <a:rPr lang="ru-RU" sz="9600" b="1" i="1" smtClean="0"/>
            </a:br>
            <a:r>
              <a:rPr lang="ru-RU" sz="9600" b="1" i="1" smtClean="0"/>
              <a:t>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5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143000"/>
          </a:xfrm>
        </p:spPr>
        <p:txBody>
          <a:bodyPr/>
          <a:lstStyle/>
          <a:p>
            <a:pPr algn="ctr"/>
            <a:r>
              <a:rPr lang="ru-RU" b="1" smtClean="0"/>
              <a:t>Чертежный шрифт</a:t>
            </a:r>
          </a:p>
        </p:txBody>
      </p:sp>
      <p:sp>
        <p:nvSpPr>
          <p:cNvPr id="6147" name="Прямоугольник 4"/>
          <p:cNvSpPr>
            <a:spLocks noChangeArrowheads="1"/>
          </p:cNvSpPr>
          <p:nvPr/>
        </p:nvSpPr>
        <p:spPr bwMode="auto">
          <a:xfrm>
            <a:off x="500063" y="1720850"/>
            <a:ext cx="8072437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Надписи на чертежах и других конструкторских документах, выполненных от руки должны соответствовать  ГОСТ2.304-81. 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Размер шрифта 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h -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величина определенная высотой прописных букв в миллиметрах.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latin typeface="Times New Roman" pitchFamily="18" charset="0"/>
                <a:cs typeface="Times New Roman" pitchFamily="18" charset="0"/>
              </a:rPr>
              <a:t>Высота прописных букв 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измеряется перпендикулярно к основанию строки.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latin typeface="Times New Roman" pitchFamily="18" charset="0"/>
                <a:cs typeface="Times New Roman" pitchFamily="18" charset="0"/>
              </a:rPr>
              <a:t>Устанавливаются следующие размеры шрифта: </a:t>
            </a: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1,8; 2,5; 3,5; 5; 7; 10; 14; 20; 28; 40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214437"/>
          </a:xfrm>
        </p:spPr>
        <p:txBody>
          <a:bodyPr/>
          <a:lstStyle/>
          <a:p>
            <a:pPr algn="ctr"/>
            <a:r>
              <a:rPr lang="ru-RU" b="1" smtClean="0"/>
              <a:t>Чертежный шрифт</a:t>
            </a:r>
          </a:p>
        </p:txBody>
      </p:sp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642938" y="1928813"/>
            <a:ext cx="7215187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ГОСТ 2.304-81 устанавливает четыре типа шрифта: 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Тип А без наклона (d=h/14); 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Тип А с наклоном около 75</a:t>
            </a:r>
            <a:r>
              <a:rPr lang="ru-RU" sz="2800" baseline="3000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(d=h/14); 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Тип Б без наклона (d=h/10); 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Тип Б с наклоном около 75</a:t>
            </a:r>
            <a:r>
              <a:rPr lang="ru-RU" sz="2800" baseline="3000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(d=h/10). 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Тип определяется параметрами шрифта: расстояниями между буквами, минимальный шаг строк, минимальное расстояние между словами и толщина линий шрифта.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928688"/>
          </a:xfrm>
        </p:spPr>
        <p:txBody>
          <a:bodyPr/>
          <a:lstStyle/>
          <a:p>
            <a:pPr algn="ctr"/>
            <a:r>
              <a:rPr lang="ru-RU" b="1" smtClean="0"/>
              <a:t>Тип А с наклоном</a:t>
            </a:r>
          </a:p>
        </p:txBody>
      </p:sp>
      <p:pic>
        <p:nvPicPr>
          <p:cNvPr id="8195" name="Picture 2" descr="a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71625"/>
            <a:ext cx="6858000" cy="507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3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071562"/>
          </a:xfrm>
        </p:spPr>
        <p:txBody>
          <a:bodyPr/>
          <a:lstStyle/>
          <a:p>
            <a:pPr algn="ctr"/>
            <a:r>
              <a:rPr lang="ru-RU" b="1" smtClean="0"/>
              <a:t>Тип А без наклона</a:t>
            </a:r>
          </a:p>
        </p:txBody>
      </p:sp>
      <p:sp>
        <p:nvSpPr>
          <p:cNvPr id="9219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Georgia" pitchFamily="18" charset="0"/>
              <a:buNone/>
            </a:pPr>
            <a:endParaRPr lang="ru-RU" smtClean="0"/>
          </a:p>
        </p:txBody>
      </p:sp>
      <p:pic>
        <p:nvPicPr>
          <p:cNvPr id="9220" name="Picture 2" descr="a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643063"/>
            <a:ext cx="6764338" cy="501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1214438"/>
          </a:xfrm>
        </p:spPr>
        <p:txBody>
          <a:bodyPr/>
          <a:lstStyle/>
          <a:p>
            <a:pPr algn="ctr"/>
            <a:r>
              <a:rPr lang="ru-RU" b="1" smtClean="0"/>
              <a:t>Тип Б с наклоном</a:t>
            </a:r>
          </a:p>
        </p:txBody>
      </p:sp>
      <p:pic>
        <p:nvPicPr>
          <p:cNvPr id="10243" name="Picture 2" descr="a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2000250"/>
            <a:ext cx="6429375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000125"/>
          </a:xfrm>
        </p:spPr>
        <p:txBody>
          <a:bodyPr/>
          <a:lstStyle/>
          <a:p>
            <a:pPr algn="ctr"/>
            <a:r>
              <a:rPr lang="ru-RU" b="1" smtClean="0"/>
              <a:t>Тип Б без наклона</a:t>
            </a:r>
          </a:p>
        </p:txBody>
      </p:sp>
      <p:pic>
        <p:nvPicPr>
          <p:cNvPr id="11267" name="Picture 2" descr="a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571625"/>
            <a:ext cx="664368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3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071562"/>
          </a:xfrm>
        </p:spPr>
        <p:txBody>
          <a:bodyPr/>
          <a:lstStyle/>
          <a:p>
            <a:pPr algn="ctr"/>
            <a:r>
              <a:rPr lang="ru-RU" b="1" smtClean="0"/>
              <a:t>Латинский шрифт с наклоном</a:t>
            </a:r>
          </a:p>
        </p:txBody>
      </p:sp>
      <p:pic>
        <p:nvPicPr>
          <p:cNvPr id="12291" name="Picture 2" descr="a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714500"/>
            <a:ext cx="7072313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1428750"/>
          </a:xfrm>
        </p:spPr>
        <p:txBody>
          <a:bodyPr/>
          <a:lstStyle/>
          <a:p>
            <a:pPr algn="ctr"/>
            <a:r>
              <a:rPr lang="ru-RU" b="1" smtClean="0"/>
              <a:t>Латинский шрифт без наклона</a:t>
            </a:r>
          </a:p>
        </p:txBody>
      </p:sp>
      <p:pic>
        <p:nvPicPr>
          <p:cNvPr id="13315" name="Picture 2" descr="a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1857375"/>
            <a:ext cx="5929312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66</TotalTime>
  <Words>228</Words>
  <Application>Microsoft Office PowerPoint</Application>
  <PresentationFormat>On-screen Show (4:3)</PresentationFormat>
  <Paragraphs>41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Georgia</vt:lpstr>
      <vt:lpstr>Arial</vt:lpstr>
      <vt:lpstr>Trebuchet MS</vt:lpstr>
      <vt:lpstr>Wingdings 2</vt:lpstr>
      <vt:lpstr>Calibri</vt:lpstr>
      <vt:lpstr>Times New Roman</vt:lpstr>
      <vt:lpstr>Городская</vt:lpstr>
      <vt:lpstr>Чертежный шрифт</vt:lpstr>
      <vt:lpstr>Чертежный шрифт</vt:lpstr>
      <vt:lpstr>Чертежный шрифт</vt:lpstr>
      <vt:lpstr>Тип А с наклоном</vt:lpstr>
      <vt:lpstr>Тип А без наклона</vt:lpstr>
      <vt:lpstr>Тип Б с наклоном</vt:lpstr>
      <vt:lpstr>Тип Б без наклона</vt:lpstr>
      <vt:lpstr>Латинский шрифт с наклоном</vt:lpstr>
      <vt:lpstr>Латинский шрифт без наклона</vt:lpstr>
      <vt:lpstr>Латинский шрифт с наклоном</vt:lpstr>
      <vt:lpstr>Цифры</vt:lpstr>
      <vt:lpstr>Буквы, цифры и знаки</vt:lpstr>
      <vt:lpstr>Slide 13</vt:lpstr>
      <vt:lpstr>Slide 14</vt:lpstr>
      <vt:lpstr>Slide 15</vt:lpstr>
      <vt:lpstr>Slide 16</vt:lpstr>
      <vt:lpstr>Slide 17</vt:lpstr>
      <vt:lpstr>Задание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Чертежный шрифт</dc:title>
  <dc:creator>Власова</dc:creator>
  <cp:lastModifiedBy>Windows User</cp:lastModifiedBy>
  <cp:revision>8</cp:revision>
  <dcterms:created xsi:type="dcterms:W3CDTF">2010-02-21T22:37:31Z</dcterms:created>
  <dcterms:modified xsi:type="dcterms:W3CDTF">2017-03-02T12:14:00Z</dcterms:modified>
</cp:coreProperties>
</file>